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6" r:id="rId19"/>
    <p:sldId id="273" r:id="rId20"/>
    <p:sldId id="274" r:id="rId21"/>
    <p:sldId id="271" r:id="rId22"/>
    <p:sldId id="275" r:id="rId23"/>
  </p:sldIdLst>
  <p:sldSz cx="9144000" cy="5143500" type="screen16x9"/>
  <p:notesSz cx="6858000" cy="9144000"/>
  <p:embeddedFontLst>
    <p:embeddedFont>
      <p:font typeface="Cabin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Fira Sans Extra Condensed" panose="020B0503050000020004" pitchFamily="34" charset="0"/>
      <p:regular r:id="rId37"/>
      <p:bold r:id="rId38"/>
      <p:italic r:id="rId39"/>
      <p:boldItalic r:id="rId40"/>
    </p:embeddedFont>
    <p:embeddedFont>
      <p:font typeface="Fira Sans Extra Condensed SemiBold" panose="020B0604020202020204" charset="0"/>
      <p:regular r:id="rId41"/>
      <p:bold r:id="rId42"/>
      <p:italic r:id="rId43"/>
      <p:boldItalic r:id="rId44"/>
    </p:embeddedFont>
    <p:embeddedFont>
      <p:font typeface="Fjalla One" panose="020B0604020202020204" charset="0"/>
      <p:regular r:id="rId45"/>
    </p:embeddedFont>
    <p:embeddedFont>
      <p:font typeface="Harmattan" panose="020B0604020202020204" charset="-78"/>
      <p:regular r:id="rId46"/>
      <p:bold r:id="rId47"/>
    </p:embeddedFont>
    <p:embeddedFont>
      <p:font typeface="Helvetica Neue" panose="020B0604020202020204" charset="0"/>
      <p:regular r:id="rId48"/>
      <p:bold r:id="rId49"/>
      <p:italic r:id="rId50"/>
      <p:boldItalic r:id="rId51"/>
    </p:embeddedFont>
    <p:embeddedFont>
      <p:font typeface="Lora" pitchFamily="2" charset="0"/>
      <p:regular r:id="rId52"/>
      <p:bold r:id="rId53"/>
      <p:italic r:id="rId54"/>
      <p:boldItalic r:id="rId55"/>
    </p:embeddedFont>
    <p:embeddedFont>
      <p:font typeface="Open Sans" panose="020B0606030504020204" pitchFamily="34" charset="0"/>
      <p:regular r:id="rId56"/>
      <p:bold r:id="rId57"/>
      <p:italic r:id="rId58"/>
      <p:boldItalic r:id="rId59"/>
    </p:embeddedFont>
    <p:embeddedFont>
      <p:font typeface="PT Sans Narrow" panose="020B0506020203020204" pitchFamily="34" charset="0"/>
      <p:regular r:id="rId60"/>
      <p:bold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63" Type="http://schemas.openxmlformats.org/officeDocument/2006/relationships/font" Target="fonts/font39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font" Target="fonts/font29.fntdata"/><Relationship Id="rId58" Type="http://schemas.openxmlformats.org/officeDocument/2006/relationships/font" Target="fonts/font34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3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font" Target="fonts/font32.fntdata"/><Relationship Id="rId64" Type="http://schemas.openxmlformats.org/officeDocument/2006/relationships/font" Target="fonts/font40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59" Type="http://schemas.openxmlformats.org/officeDocument/2006/relationships/font" Target="fonts/font35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font" Target="fonts/font30.fntdata"/><Relationship Id="rId62" Type="http://schemas.openxmlformats.org/officeDocument/2006/relationships/font" Target="fonts/font3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font" Target="fonts/font33.fntdata"/><Relationship Id="rId10" Type="http://schemas.openxmlformats.org/officeDocument/2006/relationships/slide" Target="slides/slide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60" Type="http://schemas.openxmlformats.org/officeDocument/2006/relationships/font" Target="fonts/font36.fntdata"/><Relationship Id="rId65" Type="http://schemas.openxmlformats.org/officeDocument/2006/relationships/font" Target="fonts/font4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5.fntdata"/><Relationship Id="rId34" Type="http://schemas.openxmlformats.org/officeDocument/2006/relationships/font" Target="fonts/font10.fntdata"/><Relationship Id="rId50" Type="http://schemas.openxmlformats.org/officeDocument/2006/relationships/font" Target="fonts/font26.fntdata"/><Relationship Id="rId55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c1956a42c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c1956a42c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c1956a42c3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c1956a42c3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c1956a42c3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c1956a42c3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c1956a42c3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c1956a42c3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c1956a42c3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c1956a42c3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c1956a42c3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c1956a42c3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c1956a42c3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c1956a42c3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c1956a42c3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c1956a42c3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c1956a42c3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c1956a42c3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542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c1956a42c3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c1956a42c3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4d98dc844a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4d98dc844a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Thanks for your listening.</a:t>
            </a:r>
            <a:endParaRPr sz="15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d98dc844a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d98dc844a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c1956a42c3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c1956a42c3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c1956a42c3_0_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c1956a42c3_0_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8249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c1956a42c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c1956a42c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c1956a42c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c1956a42c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c1956a42c3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c1956a42c3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1956a42c3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c1956a42c3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c1956a42c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c1956a42c3_0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1956a42c3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c1956a42c3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1956a42c3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c1956a42c3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7" name="Google Shape;57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58" name="Google Shape;58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60" name="Google Shape;60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1" name="Google Shape;61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2" name="Google Shape;62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A6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8802900" y="4704950"/>
            <a:ext cx="39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/</a:t>
            </a:r>
            <a:r>
              <a:rPr lang="en" sz="900" dirty="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  <a:endParaRPr sz="800" dirty="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A6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" name="Google Shape;93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" name="Google Shape;94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6" name="Google Shape;96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rgbClr val="A62A2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9.xml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hyperlink" Target="https://overpass-turbo.eu/" TargetMode="External"/><Relationship Id="rId5" Type="http://schemas.openxmlformats.org/officeDocument/2006/relationships/hyperlink" Target="https://www.openstreetmap.org/" TargetMode="Externa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hyperlink" Target="https://github.com/mohsenfayyaz/data-analytics-course-ut/blob/main/Project_EDA/divar_eda.ipynb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6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hyperlink" Target="https://mohsenfayyaz.github.io/" TargetMode="External"/><Relationship Id="rId5" Type="http://schemas.openxmlformats.org/officeDocument/2006/relationships/hyperlink" Target="mailto:mohsen.fayyaz77@ut.ac.ir" TargetMode="Externa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hyperlink" Target="https://api.divar.ir/v8/web-search/1/apartment-sell" TargetMode="Externa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hyperlink" Target="https://github.com/mohsenfayyaz/data-analytics-course-ut/blob/main/Project_EDA/divar_apartment_sell_24000.csv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>
            <a:spLocks noGrp="1"/>
          </p:cNvSpPr>
          <p:nvPr>
            <p:ph type="title"/>
          </p:nvPr>
        </p:nvSpPr>
        <p:spPr>
          <a:xfrm>
            <a:off x="425700" y="486075"/>
            <a:ext cx="3724800" cy="16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3600" dirty="0">
                <a:solidFill>
                  <a:srgbClr val="A62A2A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Divar</a:t>
            </a:r>
            <a:br>
              <a:rPr lang="en" sz="3600" dirty="0">
                <a:solidFill>
                  <a:srgbClr val="A62A2A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</a:br>
            <a:r>
              <a:rPr lang="en" sz="2400" dirty="0">
                <a:solidFill>
                  <a:srgbClr val="A62A2A"/>
                </a:solidFill>
                <a:highlight>
                  <a:srgbClr val="FFFFFF"/>
                </a:highlight>
                <a:latin typeface="Cabin"/>
                <a:ea typeface="Cabin"/>
                <a:cs typeface="Cabin"/>
                <a:sym typeface="Cabin"/>
              </a:rPr>
              <a:t>Real Estate Posts Analysis</a:t>
            </a:r>
            <a:endParaRPr sz="2400" dirty="0">
              <a:solidFill>
                <a:srgbClr val="A62A2A"/>
              </a:solidFill>
              <a:highlight>
                <a:srgbClr val="FFFFFF"/>
              </a:highlight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1"/>
          </p:nvPr>
        </p:nvSpPr>
        <p:spPr>
          <a:xfrm>
            <a:off x="425700" y="2057375"/>
            <a:ext cx="3885000" cy="12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Cabin" panose="020B0604020202020204" charset="0"/>
                <a:ea typeface="Calibri"/>
                <a:cs typeface="Calibri"/>
                <a:sym typeface="Calibri"/>
              </a:rPr>
              <a:t>Descriptive Analysis Project</a:t>
            </a:r>
            <a:br>
              <a:rPr lang="en" sz="1700" dirty="0">
                <a:latin typeface="Cabin" panose="020B0604020202020204" charset="0"/>
                <a:ea typeface="Calibri"/>
                <a:cs typeface="Calibri"/>
                <a:sym typeface="Calibri"/>
              </a:rPr>
            </a:br>
            <a:r>
              <a:rPr lang="en" sz="1300" dirty="0">
                <a:latin typeface="Cabin" panose="020B0604020202020204" charset="0"/>
                <a:ea typeface="Calibri"/>
                <a:cs typeface="Calibri"/>
                <a:sym typeface="Calibri"/>
              </a:rPr>
              <a:t>Data Analytics Course</a:t>
            </a:r>
            <a:endParaRPr sz="1300" dirty="0">
              <a:latin typeface="Cabin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abin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rgbClr val="A62A2A"/>
                </a:solidFill>
                <a:latin typeface="Cabin" panose="020B0604020202020204" charset="0"/>
                <a:ea typeface="Calibri"/>
                <a:cs typeface="Calibri"/>
                <a:sym typeface="Calibri"/>
              </a:rPr>
              <a:t>Mohsen Fayyaz</a:t>
            </a:r>
            <a:endParaRPr sz="1700" dirty="0">
              <a:solidFill>
                <a:srgbClr val="A62A2A"/>
              </a:solidFill>
              <a:latin typeface="Cabin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A62A2A"/>
                </a:solidFill>
                <a:latin typeface="Cabin" panose="020B0604020202020204" charset="0"/>
                <a:ea typeface="Calibri"/>
                <a:cs typeface="Calibri"/>
                <a:sym typeface="Calibri"/>
              </a:rPr>
              <a:t>Dec. 2022</a:t>
            </a:r>
            <a:endParaRPr sz="1300" dirty="0">
              <a:solidFill>
                <a:srgbClr val="A62A2A"/>
              </a:solidFill>
              <a:latin typeface="Cabin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700" y="4170176"/>
            <a:ext cx="736825" cy="7368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6" name="Google Shape;1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1825" y="4116325"/>
            <a:ext cx="844500" cy="8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2500" y="450747"/>
            <a:ext cx="4391000" cy="40617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8" name="D6BB4EC5">
            <a:hlinkClick r:id="" action="ppaction://media"/>
            <a:extLst>
              <a:ext uri="{FF2B5EF4-FFF2-40B4-BE49-F238E27FC236}">
                <a16:creationId xmlns:a16="http://schemas.microsoft.com/office/drawing/2014/main" id="{A47082BD-D4DF-4625-BAB6-2FD9E1299E2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63929" y="263040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Price Outliers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20" name="Google Shape;320;p34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321" name="Google Shape;321;p34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322" name="Google Shape;322;p34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4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" name="Google Shape;324;p34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325" name="Google Shape;325;p34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4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7" name="Google Shape;327;p34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328" name="Google Shape;328;p34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329" name="Google Shape;329;p34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4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4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4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4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4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4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4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4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4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4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4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4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4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34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345;p34"/>
          <p:cNvSpPr txBox="1"/>
          <p:nvPr/>
        </p:nvSpPr>
        <p:spPr>
          <a:xfrm>
            <a:off x="702225" y="822775"/>
            <a:ext cx="529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346" name="Google Shape;346;p34"/>
          <p:cNvPicPr preferRelativeResize="0"/>
          <p:nvPr/>
        </p:nvPicPr>
        <p:blipFill rotWithShape="1">
          <a:blip r:embed="rId5">
            <a:alphaModFix/>
          </a:blip>
          <a:srcRect l="4234" t="7752" r="4897" b="7794"/>
          <a:stretch/>
        </p:blipFill>
        <p:spPr>
          <a:xfrm>
            <a:off x="1912075" y="687750"/>
            <a:ext cx="5319849" cy="123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47" name="Google Shape;34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6450" y="2006724"/>
            <a:ext cx="5291099" cy="2930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48" name="Google Shape;348;p34"/>
          <p:cNvSpPr/>
          <p:nvPr/>
        </p:nvSpPr>
        <p:spPr>
          <a:xfrm>
            <a:off x="4937500" y="3939700"/>
            <a:ext cx="2280000" cy="238200"/>
          </a:xfrm>
          <a:prstGeom prst="roundRect">
            <a:avLst>
              <a:gd name="adj" fmla="val 16667"/>
            </a:avLst>
          </a:prstGeom>
          <a:solidFill>
            <a:srgbClr val="FF0000">
              <a:alpha val="24400"/>
            </a:srgbClr>
          </a:solidFill>
          <a:ln w="9525" cap="flat" cmpd="sng">
            <a:solidFill>
              <a:srgbClr val="A62A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4"/>
          <p:cNvSpPr txBox="1"/>
          <p:nvPr/>
        </p:nvSpPr>
        <p:spPr>
          <a:xfrm>
            <a:off x="7802125" y="3798100"/>
            <a:ext cx="972000" cy="521400"/>
          </a:xfrm>
          <a:prstGeom prst="rect">
            <a:avLst/>
          </a:prstGeom>
          <a:solidFill>
            <a:srgbClr val="FF0000">
              <a:alpha val="24400"/>
            </a:srgbClr>
          </a:solidFill>
          <a:ln w="19050" cap="flat" cmpd="sng">
            <a:solidFill>
              <a:srgbClr val="A62A2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2A2A"/>
                </a:solidFill>
                <a:latin typeface="Harmattan"/>
                <a:ea typeface="Harmattan"/>
                <a:cs typeface="Harmattan"/>
                <a:sym typeface="Harmattan"/>
              </a:rPr>
              <a:t>Mistake</a:t>
            </a:r>
            <a:endParaRPr sz="1800">
              <a:solidFill>
                <a:srgbClr val="A62A2A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cxnSp>
        <p:nvCxnSpPr>
          <p:cNvPr id="350" name="Google Shape;350;p34"/>
          <p:cNvCxnSpPr>
            <a:stCxn id="348" idx="3"/>
            <a:endCxn id="349" idx="1"/>
          </p:cNvCxnSpPr>
          <p:nvPr/>
        </p:nvCxnSpPr>
        <p:spPr>
          <a:xfrm>
            <a:off x="7217500" y="4058800"/>
            <a:ext cx="584700" cy="0"/>
          </a:xfrm>
          <a:prstGeom prst="straightConnector1">
            <a:avLst/>
          </a:prstGeom>
          <a:noFill/>
          <a:ln w="9525" cap="flat" cmpd="sng">
            <a:solidFill>
              <a:srgbClr val="A62A2A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" name="945573C6">
            <a:hlinkClick r:id="" action="ppaction://media"/>
            <a:extLst>
              <a:ext uri="{FF2B5EF4-FFF2-40B4-BE49-F238E27FC236}">
                <a16:creationId xmlns:a16="http://schemas.microsoft.com/office/drawing/2014/main" id="{23605607-DB92-4E9C-B565-EDE69553EF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31" end="998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32938" y="307181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2075" y="2001650"/>
            <a:ext cx="5319851" cy="276019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56" name="Google Shape;356;p35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Price Outliers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7" name="Google Shape;357;p35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58" name="Google Shape;358;p35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359" name="Google Shape;359;p35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360" name="Google Shape;360;p35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5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2" name="Google Shape;362;p35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363" name="Google Shape;363;p35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5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5" name="Google Shape;365;p35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366" name="Google Shape;366;p35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367" name="Google Shape;367;p35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5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5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5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5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5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5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5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5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5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5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5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5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5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35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35"/>
          <p:cNvSpPr txBox="1"/>
          <p:nvPr/>
        </p:nvSpPr>
        <p:spPr>
          <a:xfrm>
            <a:off x="702225" y="822775"/>
            <a:ext cx="5291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384" name="Google Shape;384;p35"/>
          <p:cNvPicPr preferRelativeResize="0"/>
          <p:nvPr/>
        </p:nvPicPr>
        <p:blipFill rotWithShape="1">
          <a:blip r:embed="rId6">
            <a:alphaModFix/>
          </a:blip>
          <a:srcRect l="4234" t="7752" r="4897" b="7794"/>
          <a:stretch/>
        </p:blipFill>
        <p:spPr>
          <a:xfrm>
            <a:off x="1912075" y="687750"/>
            <a:ext cx="5319849" cy="1236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5" name="Google Shape;385;p35"/>
          <p:cNvSpPr/>
          <p:nvPr/>
        </p:nvSpPr>
        <p:spPr>
          <a:xfrm>
            <a:off x="4937500" y="3720825"/>
            <a:ext cx="2280000" cy="238200"/>
          </a:xfrm>
          <a:prstGeom prst="roundRect">
            <a:avLst>
              <a:gd name="adj" fmla="val 16667"/>
            </a:avLst>
          </a:prstGeom>
          <a:solidFill>
            <a:srgbClr val="12FF00">
              <a:alpha val="24400"/>
            </a:srgbClr>
          </a:solidFill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5"/>
          <p:cNvSpPr txBox="1"/>
          <p:nvPr/>
        </p:nvSpPr>
        <p:spPr>
          <a:xfrm>
            <a:off x="7802200" y="3579225"/>
            <a:ext cx="972000" cy="521400"/>
          </a:xfrm>
          <a:prstGeom prst="rect">
            <a:avLst/>
          </a:prstGeom>
          <a:solidFill>
            <a:srgbClr val="12FF00">
              <a:alpha val="24400"/>
            </a:srgbClr>
          </a:solidFill>
          <a:ln w="19050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Harmattan"/>
                <a:ea typeface="Harmattan"/>
                <a:cs typeface="Harmattan"/>
                <a:sym typeface="Harmattan"/>
              </a:rPr>
              <a:t>Expensive</a:t>
            </a:r>
            <a:endParaRPr sz="1800">
              <a:solidFill>
                <a:srgbClr val="38761D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cxnSp>
        <p:nvCxnSpPr>
          <p:cNvPr id="387" name="Google Shape;387;p35"/>
          <p:cNvCxnSpPr>
            <a:stCxn id="385" idx="3"/>
            <a:endCxn id="386" idx="1"/>
          </p:cNvCxnSpPr>
          <p:nvPr/>
        </p:nvCxnSpPr>
        <p:spPr>
          <a:xfrm>
            <a:off x="7217500" y="3839925"/>
            <a:ext cx="584700" cy="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2" name="9C1F0727">
            <a:hlinkClick r:id="" action="ppaction://media"/>
            <a:extLst>
              <a:ext uri="{FF2B5EF4-FFF2-40B4-BE49-F238E27FC236}">
                <a16:creationId xmlns:a16="http://schemas.microsoft.com/office/drawing/2014/main" id="{09B28444-1B57-44A1-AD50-0EB0BA23DA6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06" end="8321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55175" y="3152775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Price in Cities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3" name="Google Shape;393;p36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94" name="Google Shape;394;p36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395" name="Google Shape;395;p36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396" name="Google Shape;396;p3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36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399" name="Google Shape;399;p3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36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402" name="Google Shape;402;p36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403" name="Google Shape;403;p36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6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6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6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6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6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6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6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6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6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6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6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6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6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" name="Google Shape;417;p36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36"/>
          <p:cNvSpPr txBox="1"/>
          <p:nvPr/>
        </p:nvSpPr>
        <p:spPr>
          <a:xfrm>
            <a:off x="702225" y="822775"/>
            <a:ext cx="6874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Tehran has the highest prices, mostly ranging from 4B to 12B Tomans.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420" name="Google Shape;42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7627" y="1278250"/>
            <a:ext cx="5108749" cy="36785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762087BA">
            <a:hlinkClick r:id="" action="ppaction://media"/>
            <a:extLst>
              <a:ext uri="{FF2B5EF4-FFF2-40B4-BE49-F238E27FC236}">
                <a16:creationId xmlns:a16="http://schemas.microsoft.com/office/drawing/2014/main" id="{11D77194-8A86-4BDE-BABE-47C439EE7B5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307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810750" y="275431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Number of Posts in Tehran Districts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6" name="Google Shape;426;p37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8369956" y="-99809"/>
            <a:ext cx="1188175" cy="848250"/>
            <a:chOff x="8163956" y="115366"/>
            <a:chExt cx="1188175" cy="848250"/>
          </a:xfrm>
        </p:grpSpPr>
        <p:grpSp>
          <p:nvGrpSpPr>
            <p:cNvPr id="428" name="Google Shape;428;p37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429" name="Google Shape;429;p3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37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432" name="Google Shape;432;p3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4" name="Google Shape;434;p37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435" name="Google Shape;435;p37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436" name="Google Shape;436;p37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7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7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7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7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7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7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7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7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7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7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7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7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7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0" name="Google Shape;450;p37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7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37"/>
          <p:cNvSpPr txBox="1"/>
          <p:nvPr/>
        </p:nvSpPr>
        <p:spPr>
          <a:xfrm>
            <a:off x="702225" y="822775"/>
            <a:ext cx="40485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Most posts are first in Sadat Abad and Punak at District 2. There are also many posts at west of Tehran such as Chitgar Lake and Jannat Abad.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453" name="Google Shape;453;p37"/>
          <p:cNvPicPr preferRelativeResize="0"/>
          <p:nvPr/>
        </p:nvPicPr>
        <p:blipFill rotWithShape="1">
          <a:blip r:embed="rId5">
            <a:alphaModFix/>
          </a:blip>
          <a:srcRect r="47481"/>
          <a:stretch/>
        </p:blipFill>
        <p:spPr>
          <a:xfrm>
            <a:off x="4940378" y="822775"/>
            <a:ext cx="4097749" cy="3879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0BA4CDDF">
            <a:hlinkClick r:id="" action="ppaction://media"/>
            <a:extLst>
              <a:ext uri="{FF2B5EF4-FFF2-40B4-BE49-F238E27FC236}">
                <a16:creationId xmlns:a16="http://schemas.microsoft.com/office/drawing/2014/main" id="{784AF9CC-EAA0-451B-9FF3-A40253F457A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14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6588" y="256381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8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72297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Number of Posts in Tehran Districts (Map)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9" name="Google Shape;459;p38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460" name="Google Shape;460;p38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461" name="Google Shape;461;p38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462" name="Google Shape;462;p38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8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4" name="Google Shape;464;p38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465" name="Google Shape;465;p38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8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7" name="Google Shape;467;p38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468" name="Google Shape;468;p38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469" name="Google Shape;469;p38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8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8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8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8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8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8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8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8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8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8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8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8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8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3" name="Google Shape;483;p38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5" name="Google Shape;485;p38"/>
          <p:cNvSpPr txBox="1"/>
          <p:nvPr/>
        </p:nvSpPr>
        <p:spPr>
          <a:xfrm>
            <a:off x="702225" y="822775"/>
            <a:ext cx="701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we use </a:t>
            </a:r>
            <a:r>
              <a:rPr lang="en" sz="1500" b="1" u="sng">
                <a:solidFill>
                  <a:schemeClr val="hlink"/>
                </a:solidFill>
                <a:latin typeface="Harmattan"/>
                <a:ea typeface="Harmattan"/>
                <a:cs typeface="Harmattan"/>
                <a:sym typeface="Harmattan"/>
                <a:hlinkClick r:id="rId5"/>
              </a:rPr>
              <a:t>openstreetmap.org</a:t>
            </a: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and </a:t>
            </a:r>
            <a:r>
              <a:rPr lang="en" sz="1500" b="1" u="sng">
                <a:solidFill>
                  <a:schemeClr val="hlink"/>
                </a:solidFill>
                <a:latin typeface="Harmattan"/>
                <a:ea typeface="Harmattan"/>
                <a:cs typeface="Harmattan"/>
                <a:sym typeface="Harmattan"/>
                <a:hlinkClick r:id="rId6"/>
              </a:rPr>
              <a:t>overpass-turbo.eu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North and West of Tehran are the most active areas in real estate.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486" name="Google Shape;48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9875" y="1437075"/>
            <a:ext cx="6524248" cy="34907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BF0EBAC0">
            <a:hlinkClick r:id="" action="ppaction://media"/>
            <a:extLst>
              <a:ext uri="{FF2B5EF4-FFF2-40B4-BE49-F238E27FC236}">
                <a16:creationId xmlns:a16="http://schemas.microsoft.com/office/drawing/2014/main" id="{04952537-68F2-4544-9193-E70E83ACD9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540875" y="23876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Price in Tehran Districts 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2" name="Google Shape;492;p39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493" name="Google Shape;493;p39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494" name="Google Shape;494;p39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495" name="Google Shape;495;p3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3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39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498" name="Google Shape;498;p3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0" name="Google Shape;500;p39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501" name="Google Shape;501;p39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502" name="Google Shape;502;p39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9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9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9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9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9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9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9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9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9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9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9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9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9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6" name="Google Shape;516;p39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8" name="Google Shape;518;p39"/>
          <p:cNvSpPr txBox="1"/>
          <p:nvPr/>
        </p:nvSpPr>
        <p:spPr>
          <a:xfrm>
            <a:off x="702225" y="822775"/>
            <a:ext cx="37332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We include the districts which have more than 150 posts.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</a:pPr>
            <a:endParaRPr sz="1500" b="1" dirty="0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Zaferanieh, Elahie, Farmanie, Velenjak, ... have the highest overall prices.</a:t>
            </a:r>
          </a:p>
          <a:p>
            <a:pPr marL="133350" lvl="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</a:pPr>
            <a:endParaRPr sz="1500" b="1" dirty="0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Andishe, Chitgar, and Salsabil have the least prices.</a:t>
            </a:r>
            <a:endParaRPr sz="1500" b="1" dirty="0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519" name="Google Shape;5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150" y="115375"/>
            <a:ext cx="4509851" cy="4869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5C060D49">
            <a:hlinkClick r:id="" action="ppaction://media"/>
            <a:extLst>
              <a:ext uri="{FF2B5EF4-FFF2-40B4-BE49-F238E27FC236}">
                <a16:creationId xmlns:a16="http://schemas.microsoft.com/office/drawing/2014/main" id="{962B200A-EA9A-4566-B965-A9334B83650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841" end="341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34538" y="201453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Chat Enabled 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8" name="Google Shape;558;p41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560" name="Google Shape;560;p41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561" name="Google Shape;561;p4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" name="Google Shape;563;p41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564" name="Google Shape;564;p4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41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567" name="Google Shape;567;p41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568" name="Google Shape;568;p41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1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1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1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1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1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1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1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1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1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1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1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1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" name="Google Shape;582;p41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41"/>
          <p:cNvSpPr txBox="1"/>
          <p:nvPr/>
        </p:nvSpPr>
        <p:spPr>
          <a:xfrm>
            <a:off x="702225" y="822775"/>
            <a:ext cx="5760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FF0000"/>
                </a:solidFill>
                <a:latin typeface="Harmattan"/>
                <a:ea typeface="Harmattan"/>
                <a:cs typeface="Harmattan"/>
                <a:sym typeface="Harmattan"/>
              </a:rPr>
              <a:t>Agencies</a:t>
            </a: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tend to </a:t>
            </a:r>
            <a:r>
              <a:rPr lang="en" sz="1500" b="1">
                <a:solidFill>
                  <a:srgbClr val="FF0000"/>
                </a:solidFill>
                <a:latin typeface="Harmattan"/>
                <a:ea typeface="Harmattan"/>
                <a:cs typeface="Harmattan"/>
                <a:sym typeface="Harmattan"/>
              </a:rPr>
              <a:t>disable</a:t>
            </a: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the text chat ability in Divar (38% enabled)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6AA84F"/>
                </a:solidFill>
                <a:latin typeface="Harmattan"/>
                <a:ea typeface="Harmattan"/>
                <a:cs typeface="Harmattan"/>
                <a:sym typeface="Harmattan"/>
              </a:rPr>
              <a:t>Personal</a:t>
            </a: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accounts mostly make their chats </a:t>
            </a:r>
            <a:r>
              <a:rPr lang="en" sz="1500" b="1">
                <a:solidFill>
                  <a:srgbClr val="6AA84F"/>
                </a:solidFill>
                <a:latin typeface="Harmattan"/>
                <a:ea typeface="Harmattan"/>
                <a:cs typeface="Harmattan"/>
                <a:sym typeface="Harmattan"/>
              </a:rPr>
              <a:t>enabled</a:t>
            </a: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(76% enabled)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100"/>
              <a:buFont typeface="Harmattan"/>
              <a:buChar char="○"/>
            </a:pPr>
            <a:r>
              <a:rPr lang="en" sz="11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Agencies want to talk directly to the customer because it is faster to convey more information, and they can introduce and sell more cases over phone.</a:t>
            </a:r>
            <a:endParaRPr sz="11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914400" lvl="1" indent="-2984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100"/>
              <a:buFont typeface="Harmattan"/>
              <a:buChar char="○"/>
            </a:pPr>
            <a:r>
              <a:rPr lang="en" sz="11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Personal accounts might get disturbed by calls and prefer to text.</a:t>
            </a:r>
            <a:endParaRPr sz="11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585" name="Google Shape;585;p41"/>
          <p:cNvPicPr preferRelativeResize="0"/>
          <p:nvPr/>
        </p:nvPicPr>
        <p:blipFill rotWithShape="1">
          <a:blip r:embed="rId5">
            <a:alphaModFix/>
          </a:blip>
          <a:srcRect l="4515" t="5753" r="4805" b="13893"/>
          <a:stretch/>
        </p:blipFill>
        <p:spPr>
          <a:xfrm>
            <a:off x="426075" y="2095338"/>
            <a:ext cx="8291826" cy="2624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6" name="Google Shape;586;p41"/>
          <p:cNvSpPr/>
          <p:nvPr/>
        </p:nvSpPr>
        <p:spPr>
          <a:xfrm>
            <a:off x="508538" y="3939700"/>
            <a:ext cx="3572700" cy="707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1"/>
          <p:cNvSpPr/>
          <p:nvPr/>
        </p:nvSpPr>
        <p:spPr>
          <a:xfrm>
            <a:off x="6141288" y="3939700"/>
            <a:ext cx="1105200" cy="707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893FEE2">
            <a:hlinkClick r:id="" action="ppaction://media"/>
            <a:extLst>
              <a:ext uri="{FF2B5EF4-FFF2-40B4-BE49-F238E27FC236}">
                <a16:creationId xmlns:a16="http://schemas.microsoft.com/office/drawing/2014/main" id="{797A3B66-25ED-4353-BA5E-6DC9128E74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04350" y="236061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26B1A491-C2A2-41FA-9E30-8A763EB3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78" y="1867358"/>
            <a:ext cx="3233041" cy="2352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7" name="Google Shape;557;p41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More …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8" name="Google Shape;558;p41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560" name="Google Shape;560;p41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561" name="Google Shape;561;p4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" name="Google Shape;563;p41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564" name="Google Shape;564;p4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41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567" name="Google Shape;567;p41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568" name="Google Shape;568;p41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1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1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1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1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1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1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1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1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1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1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1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1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" name="Google Shape;582;p41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41"/>
          <p:cNvSpPr txBox="1"/>
          <p:nvPr/>
        </p:nvSpPr>
        <p:spPr>
          <a:xfrm>
            <a:off x="702224" y="822775"/>
            <a:ext cx="7461731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600"/>
              <a:buFont typeface="Harmattan"/>
              <a:buChar char="●"/>
            </a:pPr>
            <a:r>
              <a:rPr lang="en-US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There are more analysis on Promotion, Correlations, Media, … in the </a:t>
            </a:r>
            <a:r>
              <a:rPr lang="en-US" sz="1500" b="1" dirty="0" err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jupyter</a:t>
            </a:r>
            <a:r>
              <a:rPr lang="en-US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notebook</a:t>
            </a: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https://github.com/mohsenfayyaz/data-analytics-course-ut/blob/main/Project_EDA/divar_eda.ipynb</a:t>
            </a:r>
            <a:endParaRPr lang="en-US" sz="1500" b="1" dirty="0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endParaRPr lang="en-US" sz="1500" b="1" dirty="0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2204B6-958F-48A8-9FC5-53429D5D1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66" y="1867358"/>
            <a:ext cx="3333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876B33E-F90A-4E06-A566-570E2C6D2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565" y="2252284"/>
            <a:ext cx="2862262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13C61037">
            <a:hlinkClick r:id="" action="ppaction://media"/>
            <a:extLst>
              <a:ext uri="{FF2B5EF4-FFF2-40B4-BE49-F238E27FC236}">
                <a16:creationId xmlns:a16="http://schemas.microsoft.com/office/drawing/2014/main" id="{CAB215EF-6264-4946-A8C2-778090DF3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80563" y="24495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2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Summary 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3" name="Google Shape;593;p42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594" name="Google Shape;594;p42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595" name="Google Shape;595;p42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596" name="Google Shape;596;p42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8" name="Google Shape;598;p42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599" name="Google Shape;599;p42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02" name="Google Shape;60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87" y="1054185"/>
            <a:ext cx="8587025" cy="244575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5E4536C6">
            <a:hlinkClick r:id="" action="ppaction://media"/>
            <a:extLst>
              <a:ext uri="{FF2B5EF4-FFF2-40B4-BE49-F238E27FC236}">
                <a16:creationId xmlns:a16="http://schemas.microsoft.com/office/drawing/2014/main" id="{A2489609-11A0-4E39-A5AC-5D035FBB1B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39275" y="244951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3"/>
          <p:cNvSpPr txBox="1"/>
          <p:nvPr/>
        </p:nvSpPr>
        <p:spPr>
          <a:xfrm>
            <a:off x="75" y="447225"/>
            <a:ext cx="9144000" cy="1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666666"/>
                </a:solidFill>
                <a:latin typeface="Fjalla One"/>
                <a:ea typeface="Fjalla One"/>
                <a:cs typeface="Fjalla One"/>
                <a:sym typeface="Fjalla One"/>
              </a:rPr>
              <a:t>THANK YOU!</a:t>
            </a:r>
            <a:endParaRPr sz="9600" b="1">
              <a:solidFill>
                <a:srgbClr val="666666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08" name="Google Shape;608;p43"/>
          <p:cNvSpPr txBox="1"/>
          <p:nvPr/>
        </p:nvSpPr>
        <p:spPr>
          <a:xfrm>
            <a:off x="2796300" y="1951200"/>
            <a:ext cx="35514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mohsen.fayyaz77@ut.ac.ir</a:t>
            </a:r>
            <a:endParaRPr sz="1500" b="1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https://mohsenfayyaz.github.io/</a:t>
            </a:r>
            <a:endParaRPr sz="1500" b="1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" name="Google Shape;609;p43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10" name="Google Shape;610;p43"/>
          <p:cNvSpPr txBox="1"/>
          <p:nvPr/>
        </p:nvSpPr>
        <p:spPr>
          <a:xfrm>
            <a:off x="39100" y="46821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/>
              <a:t>CREDITS: This presentation has partially included entities from templates created by SLidesgo, including icons by FLaticon, and infographics &amp; images by Freepik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grpSp>
        <p:nvGrpSpPr>
          <p:cNvPr id="611" name="Google Shape;611;p43"/>
          <p:cNvGrpSpPr/>
          <p:nvPr/>
        </p:nvGrpSpPr>
        <p:grpSpPr>
          <a:xfrm>
            <a:off x="-2302680" y="-2037258"/>
            <a:ext cx="12638232" cy="8134144"/>
            <a:chOff x="-2302680" y="-2037258"/>
            <a:chExt cx="12638232" cy="8134144"/>
          </a:xfrm>
        </p:grpSpPr>
        <p:sp>
          <p:nvSpPr>
            <p:cNvPr id="612" name="Google Shape;612;p43"/>
            <p:cNvSpPr/>
            <p:nvPr/>
          </p:nvSpPr>
          <p:spPr>
            <a:xfrm rot="2939330" flipH="1">
              <a:off x="-1413811" y="3905505"/>
              <a:ext cx="2402219" cy="976571"/>
            </a:xfrm>
            <a:custGeom>
              <a:avLst/>
              <a:gdLst/>
              <a:ahLst/>
              <a:cxnLst/>
              <a:rect l="l" t="t" r="r" b="b"/>
              <a:pathLst>
                <a:path w="7291" h="2964" extrusionOk="0">
                  <a:moveTo>
                    <a:pt x="4075" y="0"/>
                  </a:moveTo>
                  <a:cubicBezTo>
                    <a:pt x="4016" y="0"/>
                    <a:pt x="3956" y="3"/>
                    <a:pt x="3893" y="9"/>
                  </a:cubicBezTo>
                  <a:cubicBezTo>
                    <a:pt x="2536" y="142"/>
                    <a:pt x="2910" y="1489"/>
                    <a:pt x="2910" y="1489"/>
                  </a:cubicBezTo>
                  <a:cubicBezTo>
                    <a:pt x="2810" y="1438"/>
                    <a:pt x="2708" y="1416"/>
                    <a:pt x="2608" y="1416"/>
                  </a:cubicBezTo>
                  <a:cubicBezTo>
                    <a:pt x="2181" y="1416"/>
                    <a:pt x="1799" y="1825"/>
                    <a:pt x="1824" y="2190"/>
                  </a:cubicBezTo>
                  <a:cubicBezTo>
                    <a:pt x="1839" y="2463"/>
                    <a:pt x="1669" y="2532"/>
                    <a:pt x="1406" y="2532"/>
                  </a:cubicBezTo>
                  <a:cubicBezTo>
                    <a:pt x="1235" y="2532"/>
                    <a:pt x="1024" y="2503"/>
                    <a:pt x="800" y="2482"/>
                  </a:cubicBezTo>
                  <a:cubicBezTo>
                    <a:pt x="773" y="2480"/>
                    <a:pt x="748" y="2479"/>
                    <a:pt x="723" y="2479"/>
                  </a:cubicBezTo>
                  <a:cubicBezTo>
                    <a:pt x="206" y="2479"/>
                    <a:pt x="1" y="2964"/>
                    <a:pt x="1" y="2964"/>
                  </a:cubicBezTo>
                  <a:lnTo>
                    <a:pt x="7201" y="2964"/>
                  </a:lnTo>
                  <a:cubicBezTo>
                    <a:pt x="7290" y="2044"/>
                    <a:pt x="6609" y="1801"/>
                    <a:pt x="6121" y="1801"/>
                  </a:cubicBezTo>
                  <a:cubicBezTo>
                    <a:pt x="5935" y="1801"/>
                    <a:pt x="5777" y="1837"/>
                    <a:pt x="5701" y="1883"/>
                  </a:cubicBezTo>
                  <a:cubicBezTo>
                    <a:pt x="5559" y="1973"/>
                    <a:pt x="5364" y="2069"/>
                    <a:pt x="5258" y="2069"/>
                  </a:cubicBezTo>
                  <a:cubicBezTo>
                    <a:pt x="5158" y="2069"/>
                    <a:pt x="5138" y="1983"/>
                    <a:pt x="5317" y="1724"/>
                  </a:cubicBezTo>
                  <a:cubicBezTo>
                    <a:pt x="5668" y="1216"/>
                    <a:pt x="5289" y="0"/>
                    <a:pt x="4075" y="0"/>
                  </a:cubicBezTo>
                  <a:close/>
                </a:path>
              </a:pathLst>
            </a:custGeom>
            <a:solidFill>
              <a:srgbClr val="F0C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 rot="1067108" flipH="1">
              <a:off x="-2240600" y="4456675"/>
              <a:ext cx="2831419" cy="849502"/>
            </a:xfrm>
            <a:custGeom>
              <a:avLst/>
              <a:gdLst/>
              <a:ahLst/>
              <a:cxnLst/>
              <a:rect l="l" t="t" r="r" b="b"/>
              <a:pathLst>
                <a:path w="8056" h="2417" extrusionOk="0">
                  <a:moveTo>
                    <a:pt x="2839" y="1"/>
                  </a:moveTo>
                  <a:cubicBezTo>
                    <a:pt x="2802" y="1"/>
                    <a:pt x="2764" y="2"/>
                    <a:pt x="2725" y="5"/>
                  </a:cubicBezTo>
                  <a:cubicBezTo>
                    <a:pt x="1460" y="82"/>
                    <a:pt x="1142" y="1208"/>
                    <a:pt x="1204" y="1603"/>
                  </a:cubicBezTo>
                  <a:cubicBezTo>
                    <a:pt x="1249" y="1923"/>
                    <a:pt x="1169" y="2062"/>
                    <a:pt x="942" y="2062"/>
                  </a:cubicBezTo>
                  <a:cubicBezTo>
                    <a:pt x="886" y="2062"/>
                    <a:pt x="821" y="2054"/>
                    <a:pt x="748" y="2038"/>
                  </a:cubicBezTo>
                  <a:cubicBezTo>
                    <a:pt x="719" y="2032"/>
                    <a:pt x="690" y="2029"/>
                    <a:pt x="661" y="2029"/>
                  </a:cubicBezTo>
                  <a:cubicBezTo>
                    <a:pt x="318" y="2029"/>
                    <a:pt x="0" y="2417"/>
                    <a:pt x="0" y="2417"/>
                  </a:cubicBezTo>
                  <a:lnTo>
                    <a:pt x="8056" y="2417"/>
                  </a:lnTo>
                  <a:cubicBezTo>
                    <a:pt x="7838" y="1932"/>
                    <a:pt x="7426" y="1808"/>
                    <a:pt x="7041" y="1808"/>
                  </a:cubicBezTo>
                  <a:cubicBezTo>
                    <a:pt x="6657" y="1808"/>
                    <a:pt x="6299" y="1930"/>
                    <a:pt x="6181" y="1941"/>
                  </a:cubicBezTo>
                  <a:cubicBezTo>
                    <a:pt x="6178" y="1941"/>
                    <a:pt x="6176" y="1941"/>
                    <a:pt x="6173" y="1941"/>
                  </a:cubicBezTo>
                  <a:cubicBezTo>
                    <a:pt x="5948" y="1941"/>
                    <a:pt x="6208" y="1148"/>
                    <a:pt x="5470" y="834"/>
                  </a:cubicBezTo>
                  <a:cubicBezTo>
                    <a:pt x="5329" y="775"/>
                    <a:pt x="5196" y="751"/>
                    <a:pt x="5073" y="751"/>
                  </a:cubicBezTo>
                  <a:cubicBezTo>
                    <a:pt x="4536" y="751"/>
                    <a:pt x="4184" y="1208"/>
                    <a:pt x="4184" y="1208"/>
                  </a:cubicBezTo>
                  <a:cubicBezTo>
                    <a:pt x="4184" y="1208"/>
                    <a:pt x="4001" y="1"/>
                    <a:pt x="2839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 rot="-1800016">
              <a:off x="7726113" y="4261522"/>
              <a:ext cx="2402219" cy="976571"/>
            </a:xfrm>
            <a:custGeom>
              <a:avLst/>
              <a:gdLst/>
              <a:ahLst/>
              <a:cxnLst/>
              <a:rect l="l" t="t" r="r" b="b"/>
              <a:pathLst>
                <a:path w="7291" h="2964" extrusionOk="0">
                  <a:moveTo>
                    <a:pt x="4075" y="0"/>
                  </a:moveTo>
                  <a:cubicBezTo>
                    <a:pt x="4016" y="0"/>
                    <a:pt x="3956" y="3"/>
                    <a:pt x="3893" y="9"/>
                  </a:cubicBezTo>
                  <a:cubicBezTo>
                    <a:pt x="2536" y="142"/>
                    <a:pt x="2910" y="1489"/>
                    <a:pt x="2910" y="1489"/>
                  </a:cubicBezTo>
                  <a:cubicBezTo>
                    <a:pt x="2810" y="1438"/>
                    <a:pt x="2708" y="1416"/>
                    <a:pt x="2608" y="1416"/>
                  </a:cubicBezTo>
                  <a:cubicBezTo>
                    <a:pt x="2181" y="1416"/>
                    <a:pt x="1799" y="1825"/>
                    <a:pt x="1824" y="2190"/>
                  </a:cubicBezTo>
                  <a:cubicBezTo>
                    <a:pt x="1839" y="2463"/>
                    <a:pt x="1669" y="2532"/>
                    <a:pt x="1406" y="2532"/>
                  </a:cubicBezTo>
                  <a:cubicBezTo>
                    <a:pt x="1235" y="2532"/>
                    <a:pt x="1024" y="2503"/>
                    <a:pt x="800" y="2482"/>
                  </a:cubicBezTo>
                  <a:cubicBezTo>
                    <a:pt x="773" y="2480"/>
                    <a:pt x="748" y="2479"/>
                    <a:pt x="723" y="2479"/>
                  </a:cubicBezTo>
                  <a:cubicBezTo>
                    <a:pt x="206" y="2479"/>
                    <a:pt x="1" y="2964"/>
                    <a:pt x="1" y="2964"/>
                  </a:cubicBezTo>
                  <a:lnTo>
                    <a:pt x="7201" y="2964"/>
                  </a:lnTo>
                  <a:cubicBezTo>
                    <a:pt x="7290" y="2044"/>
                    <a:pt x="6609" y="1801"/>
                    <a:pt x="6121" y="1801"/>
                  </a:cubicBezTo>
                  <a:cubicBezTo>
                    <a:pt x="5935" y="1801"/>
                    <a:pt x="5777" y="1837"/>
                    <a:pt x="5701" y="1883"/>
                  </a:cubicBezTo>
                  <a:cubicBezTo>
                    <a:pt x="5559" y="1973"/>
                    <a:pt x="5364" y="2069"/>
                    <a:pt x="5258" y="2069"/>
                  </a:cubicBezTo>
                  <a:cubicBezTo>
                    <a:pt x="5158" y="2069"/>
                    <a:pt x="5138" y="1983"/>
                    <a:pt x="5317" y="1724"/>
                  </a:cubicBezTo>
                  <a:cubicBezTo>
                    <a:pt x="5668" y="1216"/>
                    <a:pt x="5289" y="0"/>
                    <a:pt x="4075" y="0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 rot="-1799988">
              <a:off x="7458873" y="4512283"/>
              <a:ext cx="2831419" cy="939701"/>
            </a:xfrm>
            <a:custGeom>
              <a:avLst/>
              <a:gdLst/>
              <a:ahLst/>
              <a:cxnLst/>
              <a:rect l="l" t="t" r="r" b="b"/>
              <a:pathLst>
                <a:path w="8056" h="2417" extrusionOk="0">
                  <a:moveTo>
                    <a:pt x="2839" y="1"/>
                  </a:moveTo>
                  <a:cubicBezTo>
                    <a:pt x="2802" y="1"/>
                    <a:pt x="2764" y="2"/>
                    <a:pt x="2725" y="5"/>
                  </a:cubicBezTo>
                  <a:cubicBezTo>
                    <a:pt x="1460" y="82"/>
                    <a:pt x="1142" y="1208"/>
                    <a:pt x="1204" y="1603"/>
                  </a:cubicBezTo>
                  <a:cubicBezTo>
                    <a:pt x="1249" y="1923"/>
                    <a:pt x="1169" y="2062"/>
                    <a:pt x="942" y="2062"/>
                  </a:cubicBezTo>
                  <a:cubicBezTo>
                    <a:pt x="886" y="2062"/>
                    <a:pt x="821" y="2054"/>
                    <a:pt x="748" y="2038"/>
                  </a:cubicBezTo>
                  <a:cubicBezTo>
                    <a:pt x="719" y="2032"/>
                    <a:pt x="690" y="2029"/>
                    <a:pt x="661" y="2029"/>
                  </a:cubicBezTo>
                  <a:cubicBezTo>
                    <a:pt x="318" y="2029"/>
                    <a:pt x="0" y="2417"/>
                    <a:pt x="0" y="2417"/>
                  </a:cubicBezTo>
                  <a:lnTo>
                    <a:pt x="8056" y="2417"/>
                  </a:lnTo>
                  <a:cubicBezTo>
                    <a:pt x="7838" y="1932"/>
                    <a:pt x="7426" y="1808"/>
                    <a:pt x="7041" y="1808"/>
                  </a:cubicBezTo>
                  <a:cubicBezTo>
                    <a:pt x="6657" y="1808"/>
                    <a:pt x="6299" y="1930"/>
                    <a:pt x="6181" y="1941"/>
                  </a:cubicBezTo>
                  <a:cubicBezTo>
                    <a:pt x="6178" y="1941"/>
                    <a:pt x="6176" y="1941"/>
                    <a:pt x="6173" y="1941"/>
                  </a:cubicBezTo>
                  <a:cubicBezTo>
                    <a:pt x="5948" y="1941"/>
                    <a:pt x="6208" y="1148"/>
                    <a:pt x="5470" y="834"/>
                  </a:cubicBezTo>
                  <a:cubicBezTo>
                    <a:pt x="5329" y="775"/>
                    <a:pt x="5196" y="751"/>
                    <a:pt x="5073" y="751"/>
                  </a:cubicBezTo>
                  <a:cubicBezTo>
                    <a:pt x="4536" y="751"/>
                    <a:pt x="4184" y="1208"/>
                    <a:pt x="4184" y="1208"/>
                  </a:cubicBezTo>
                  <a:cubicBezTo>
                    <a:pt x="4184" y="1208"/>
                    <a:pt x="4001" y="1"/>
                    <a:pt x="2839" y="1"/>
                  </a:cubicBezTo>
                  <a:close/>
                </a:path>
              </a:pathLst>
            </a:custGeom>
            <a:solidFill>
              <a:srgbClr val="FA8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3"/>
            <p:cNvSpPr/>
            <p:nvPr/>
          </p:nvSpPr>
          <p:spPr>
            <a:xfrm rot="-5888330" flipH="1">
              <a:off x="7630289" y="666606"/>
              <a:ext cx="2402228" cy="976574"/>
            </a:xfrm>
            <a:custGeom>
              <a:avLst/>
              <a:gdLst/>
              <a:ahLst/>
              <a:cxnLst/>
              <a:rect l="l" t="t" r="r" b="b"/>
              <a:pathLst>
                <a:path w="7291" h="2964" extrusionOk="0">
                  <a:moveTo>
                    <a:pt x="4075" y="0"/>
                  </a:moveTo>
                  <a:cubicBezTo>
                    <a:pt x="4016" y="0"/>
                    <a:pt x="3956" y="3"/>
                    <a:pt x="3893" y="9"/>
                  </a:cubicBezTo>
                  <a:cubicBezTo>
                    <a:pt x="2536" y="142"/>
                    <a:pt x="2910" y="1489"/>
                    <a:pt x="2910" y="1489"/>
                  </a:cubicBezTo>
                  <a:cubicBezTo>
                    <a:pt x="2810" y="1438"/>
                    <a:pt x="2708" y="1416"/>
                    <a:pt x="2608" y="1416"/>
                  </a:cubicBezTo>
                  <a:cubicBezTo>
                    <a:pt x="2181" y="1416"/>
                    <a:pt x="1799" y="1825"/>
                    <a:pt x="1824" y="2190"/>
                  </a:cubicBezTo>
                  <a:cubicBezTo>
                    <a:pt x="1839" y="2463"/>
                    <a:pt x="1669" y="2532"/>
                    <a:pt x="1406" y="2532"/>
                  </a:cubicBezTo>
                  <a:cubicBezTo>
                    <a:pt x="1235" y="2532"/>
                    <a:pt x="1024" y="2503"/>
                    <a:pt x="800" y="2482"/>
                  </a:cubicBezTo>
                  <a:cubicBezTo>
                    <a:pt x="773" y="2480"/>
                    <a:pt x="748" y="2479"/>
                    <a:pt x="723" y="2479"/>
                  </a:cubicBezTo>
                  <a:cubicBezTo>
                    <a:pt x="206" y="2479"/>
                    <a:pt x="1" y="2964"/>
                    <a:pt x="1" y="2964"/>
                  </a:cubicBezTo>
                  <a:lnTo>
                    <a:pt x="7201" y="2964"/>
                  </a:lnTo>
                  <a:cubicBezTo>
                    <a:pt x="7290" y="2044"/>
                    <a:pt x="6609" y="1801"/>
                    <a:pt x="6121" y="1801"/>
                  </a:cubicBezTo>
                  <a:cubicBezTo>
                    <a:pt x="5935" y="1801"/>
                    <a:pt x="5777" y="1837"/>
                    <a:pt x="5701" y="1883"/>
                  </a:cubicBezTo>
                  <a:cubicBezTo>
                    <a:pt x="5559" y="1973"/>
                    <a:pt x="5364" y="2069"/>
                    <a:pt x="5258" y="2069"/>
                  </a:cubicBezTo>
                  <a:cubicBezTo>
                    <a:pt x="5158" y="2069"/>
                    <a:pt x="5138" y="1983"/>
                    <a:pt x="5317" y="1724"/>
                  </a:cubicBezTo>
                  <a:cubicBezTo>
                    <a:pt x="5668" y="1216"/>
                    <a:pt x="5289" y="0"/>
                    <a:pt x="4075" y="0"/>
                  </a:cubicBezTo>
                  <a:close/>
                </a:path>
              </a:pathLst>
            </a:custGeom>
            <a:solidFill>
              <a:srgbClr val="F0C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3"/>
            <p:cNvSpPr/>
            <p:nvPr/>
          </p:nvSpPr>
          <p:spPr>
            <a:xfrm rot="-5888349" flipH="1">
              <a:off x="7365628" y="-68712"/>
              <a:ext cx="2831424" cy="849504"/>
            </a:xfrm>
            <a:custGeom>
              <a:avLst/>
              <a:gdLst/>
              <a:ahLst/>
              <a:cxnLst/>
              <a:rect l="l" t="t" r="r" b="b"/>
              <a:pathLst>
                <a:path w="8056" h="2417" extrusionOk="0">
                  <a:moveTo>
                    <a:pt x="2839" y="1"/>
                  </a:moveTo>
                  <a:cubicBezTo>
                    <a:pt x="2802" y="1"/>
                    <a:pt x="2764" y="2"/>
                    <a:pt x="2725" y="5"/>
                  </a:cubicBezTo>
                  <a:cubicBezTo>
                    <a:pt x="1460" y="82"/>
                    <a:pt x="1142" y="1208"/>
                    <a:pt x="1204" y="1603"/>
                  </a:cubicBezTo>
                  <a:cubicBezTo>
                    <a:pt x="1249" y="1923"/>
                    <a:pt x="1169" y="2062"/>
                    <a:pt x="942" y="2062"/>
                  </a:cubicBezTo>
                  <a:cubicBezTo>
                    <a:pt x="886" y="2062"/>
                    <a:pt x="821" y="2054"/>
                    <a:pt x="748" y="2038"/>
                  </a:cubicBezTo>
                  <a:cubicBezTo>
                    <a:pt x="719" y="2032"/>
                    <a:pt x="690" y="2029"/>
                    <a:pt x="661" y="2029"/>
                  </a:cubicBezTo>
                  <a:cubicBezTo>
                    <a:pt x="318" y="2029"/>
                    <a:pt x="0" y="2417"/>
                    <a:pt x="0" y="2417"/>
                  </a:cubicBezTo>
                  <a:lnTo>
                    <a:pt x="8056" y="2417"/>
                  </a:lnTo>
                  <a:cubicBezTo>
                    <a:pt x="7838" y="1932"/>
                    <a:pt x="7426" y="1808"/>
                    <a:pt x="7041" y="1808"/>
                  </a:cubicBezTo>
                  <a:cubicBezTo>
                    <a:pt x="6657" y="1808"/>
                    <a:pt x="6299" y="1930"/>
                    <a:pt x="6181" y="1941"/>
                  </a:cubicBezTo>
                  <a:cubicBezTo>
                    <a:pt x="6178" y="1941"/>
                    <a:pt x="6176" y="1941"/>
                    <a:pt x="6173" y="1941"/>
                  </a:cubicBezTo>
                  <a:cubicBezTo>
                    <a:pt x="5948" y="1941"/>
                    <a:pt x="6208" y="1148"/>
                    <a:pt x="5470" y="834"/>
                  </a:cubicBezTo>
                  <a:cubicBezTo>
                    <a:pt x="5329" y="775"/>
                    <a:pt x="5196" y="751"/>
                    <a:pt x="5073" y="751"/>
                  </a:cubicBezTo>
                  <a:cubicBezTo>
                    <a:pt x="4536" y="751"/>
                    <a:pt x="4184" y="1208"/>
                    <a:pt x="4184" y="1208"/>
                  </a:cubicBezTo>
                  <a:cubicBezTo>
                    <a:pt x="4184" y="1208"/>
                    <a:pt x="4001" y="1"/>
                    <a:pt x="2839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3"/>
            <p:cNvSpPr/>
            <p:nvPr/>
          </p:nvSpPr>
          <p:spPr>
            <a:xfrm rot="6473126">
              <a:off x="-738336" y="-1232520"/>
              <a:ext cx="2402223" cy="976572"/>
            </a:xfrm>
            <a:custGeom>
              <a:avLst/>
              <a:gdLst/>
              <a:ahLst/>
              <a:cxnLst/>
              <a:rect l="l" t="t" r="r" b="b"/>
              <a:pathLst>
                <a:path w="7291" h="2964" extrusionOk="0">
                  <a:moveTo>
                    <a:pt x="4075" y="0"/>
                  </a:moveTo>
                  <a:cubicBezTo>
                    <a:pt x="4016" y="0"/>
                    <a:pt x="3956" y="3"/>
                    <a:pt x="3893" y="9"/>
                  </a:cubicBezTo>
                  <a:cubicBezTo>
                    <a:pt x="2536" y="142"/>
                    <a:pt x="2910" y="1489"/>
                    <a:pt x="2910" y="1489"/>
                  </a:cubicBezTo>
                  <a:cubicBezTo>
                    <a:pt x="2810" y="1438"/>
                    <a:pt x="2708" y="1416"/>
                    <a:pt x="2608" y="1416"/>
                  </a:cubicBezTo>
                  <a:cubicBezTo>
                    <a:pt x="2181" y="1416"/>
                    <a:pt x="1799" y="1825"/>
                    <a:pt x="1824" y="2190"/>
                  </a:cubicBezTo>
                  <a:cubicBezTo>
                    <a:pt x="1839" y="2463"/>
                    <a:pt x="1669" y="2532"/>
                    <a:pt x="1406" y="2532"/>
                  </a:cubicBezTo>
                  <a:cubicBezTo>
                    <a:pt x="1235" y="2532"/>
                    <a:pt x="1024" y="2503"/>
                    <a:pt x="800" y="2482"/>
                  </a:cubicBezTo>
                  <a:cubicBezTo>
                    <a:pt x="773" y="2480"/>
                    <a:pt x="748" y="2479"/>
                    <a:pt x="723" y="2479"/>
                  </a:cubicBezTo>
                  <a:cubicBezTo>
                    <a:pt x="206" y="2479"/>
                    <a:pt x="1" y="2964"/>
                    <a:pt x="1" y="2964"/>
                  </a:cubicBezTo>
                  <a:lnTo>
                    <a:pt x="7201" y="2964"/>
                  </a:lnTo>
                  <a:cubicBezTo>
                    <a:pt x="7290" y="2044"/>
                    <a:pt x="6609" y="1801"/>
                    <a:pt x="6121" y="1801"/>
                  </a:cubicBezTo>
                  <a:cubicBezTo>
                    <a:pt x="5935" y="1801"/>
                    <a:pt x="5777" y="1837"/>
                    <a:pt x="5701" y="1883"/>
                  </a:cubicBezTo>
                  <a:cubicBezTo>
                    <a:pt x="5559" y="1973"/>
                    <a:pt x="5364" y="2069"/>
                    <a:pt x="5258" y="2069"/>
                  </a:cubicBezTo>
                  <a:cubicBezTo>
                    <a:pt x="5158" y="2069"/>
                    <a:pt x="5138" y="1983"/>
                    <a:pt x="5317" y="1724"/>
                  </a:cubicBezTo>
                  <a:cubicBezTo>
                    <a:pt x="5668" y="1216"/>
                    <a:pt x="5289" y="0"/>
                    <a:pt x="4075" y="0"/>
                  </a:cubicBezTo>
                  <a:close/>
                </a:path>
              </a:pathLst>
            </a:custGeom>
            <a:solidFill>
              <a:srgbClr val="FA8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3"/>
            <p:cNvSpPr/>
            <p:nvPr/>
          </p:nvSpPr>
          <p:spPr>
            <a:xfrm rot="6473117">
              <a:off x="-1526628" y="503629"/>
              <a:ext cx="2831424" cy="939697"/>
            </a:xfrm>
            <a:custGeom>
              <a:avLst/>
              <a:gdLst/>
              <a:ahLst/>
              <a:cxnLst/>
              <a:rect l="l" t="t" r="r" b="b"/>
              <a:pathLst>
                <a:path w="8056" h="2417" extrusionOk="0">
                  <a:moveTo>
                    <a:pt x="2839" y="1"/>
                  </a:moveTo>
                  <a:cubicBezTo>
                    <a:pt x="2802" y="1"/>
                    <a:pt x="2764" y="2"/>
                    <a:pt x="2725" y="5"/>
                  </a:cubicBezTo>
                  <a:cubicBezTo>
                    <a:pt x="1460" y="82"/>
                    <a:pt x="1142" y="1208"/>
                    <a:pt x="1204" y="1603"/>
                  </a:cubicBezTo>
                  <a:cubicBezTo>
                    <a:pt x="1249" y="1923"/>
                    <a:pt x="1169" y="2062"/>
                    <a:pt x="942" y="2062"/>
                  </a:cubicBezTo>
                  <a:cubicBezTo>
                    <a:pt x="886" y="2062"/>
                    <a:pt x="821" y="2054"/>
                    <a:pt x="748" y="2038"/>
                  </a:cubicBezTo>
                  <a:cubicBezTo>
                    <a:pt x="719" y="2032"/>
                    <a:pt x="690" y="2029"/>
                    <a:pt x="661" y="2029"/>
                  </a:cubicBezTo>
                  <a:cubicBezTo>
                    <a:pt x="318" y="2029"/>
                    <a:pt x="0" y="2417"/>
                    <a:pt x="0" y="2417"/>
                  </a:cubicBezTo>
                  <a:lnTo>
                    <a:pt x="8056" y="2417"/>
                  </a:lnTo>
                  <a:cubicBezTo>
                    <a:pt x="7838" y="1932"/>
                    <a:pt x="7426" y="1808"/>
                    <a:pt x="7041" y="1808"/>
                  </a:cubicBezTo>
                  <a:cubicBezTo>
                    <a:pt x="6657" y="1808"/>
                    <a:pt x="6299" y="1930"/>
                    <a:pt x="6181" y="1941"/>
                  </a:cubicBezTo>
                  <a:cubicBezTo>
                    <a:pt x="6178" y="1941"/>
                    <a:pt x="6176" y="1941"/>
                    <a:pt x="6173" y="1941"/>
                  </a:cubicBezTo>
                  <a:cubicBezTo>
                    <a:pt x="5948" y="1941"/>
                    <a:pt x="6208" y="1148"/>
                    <a:pt x="5470" y="834"/>
                  </a:cubicBezTo>
                  <a:cubicBezTo>
                    <a:pt x="5329" y="775"/>
                    <a:pt x="5196" y="751"/>
                    <a:pt x="5073" y="751"/>
                  </a:cubicBezTo>
                  <a:cubicBezTo>
                    <a:pt x="4536" y="751"/>
                    <a:pt x="4184" y="1208"/>
                    <a:pt x="4184" y="1208"/>
                  </a:cubicBezTo>
                  <a:cubicBezTo>
                    <a:pt x="4184" y="1208"/>
                    <a:pt x="4001" y="1"/>
                    <a:pt x="2839" y="1"/>
                  </a:cubicBezTo>
                  <a:close/>
                </a:path>
              </a:pathLst>
            </a:custGeom>
            <a:solidFill>
              <a:srgbClr val="FA8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3"/>
            <p:cNvSpPr/>
            <p:nvPr/>
          </p:nvSpPr>
          <p:spPr>
            <a:xfrm flipH="1">
              <a:off x="7718577" y="395539"/>
              <a:ext cx="218168" cy="220126"/>
            </a:xfrm>
            <a:custGeom>
              <a:avLst/>
              <a:gdLst/>
              <a:ahLst/>
              <a:cxnLst/>
              <a:rect l="l" t="t" r="r" b="b"/>
              <a:pathLst>
                <a:path w="1337" h="1349" extrusionOk="0">
                  <a:moveTo>
                    <a:pt x="1336" y="681"/>
                  </a:moveTo>
                  <a:cubicBezTo>
                    <a:pt x="1336" y="1047"/>
                    <a:pt x="1046" y="1349"/>
                    <a:pt x="668" y="1349"/>
                  </a:cubicBezTo>
                  <a:cubicBezTo>
                    <a:pt x="303" y="1349"/>
                    <a:pt x="1" y="1047"/>
                    <a:pt x="1" y="681"/>
                  </a:cubicBezTo>
                  <a:cubicBezTo>
                    <a:pt x="1" y="303"/>
                    <a:pt x="303" y="1"/>
                    <a:pt x="668" y="1"/>
                  </a:cubicBezTo>
                  <a:cubicBezTo>
                    <a:pt x="1046" y="1"/>
                    <a:pt x="1336" y="303"/>
                    <a:pt x="1336" y="68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3"/>
            <p:cNvSpPr/>
            <p:nvPr/>
          </p:nvSpPr>
          <p:spPr>
            <a:xfrm flipH="1">
              <a:off x="8582702" y="2513078"/>
              <a:ext cx="148165" cy="117325"/>
            </a:xfrm>
            <a:custGeom>
              <a:avLst/>
              <a:gdLst/>
              <a:ahLst/>
              <a:cxnLst/>
              <a:rect l="l" t="t" r="r" b="b"/>
              <a:pathLst>
                <a:path w="908" h="719" extrusionOk="0">
                  <a:moveTo>
                    <a:pt x="693" y="139"/>
                  </a:moveTo>
                  <a:cubicBezTo>
                    <a:pt x="907" y="353"/>
                    <a:pt x="756" y="718"/>
                    <a:pt x="454" y="718"/>
                  </a:cubicBezTo>
                  <a:cubicBezTo>
                    <a:pt x="151" y="718"/>
                    <a:pt x="0" y="353"/>
                    <a:pt x="214" y="139"/>
                  </a:cubicBezTo>
                  <a:cubicBezTo>
                    <a:pt x="340" y="0"/>
                    <a:pt x="554" y="0"/>
                    <a:pt x="693" y="139"/>
                  </a:cubicBezTo>
                  <a:close/>
                </a:path>
              </a:pathLst>
            </a:custGeom>
            <a:solidFill>
              <a:srgbClr val="F0C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3"/>
            <p:cNvSpPr/>
            <p:nvPr/>
          </p:nvSpPr>
          <p:spPr>
            <a:xfrm flipH="1">
              <a:off x="846273" y="768847"/>
              <a:ext cx="287252" cy="288627"/>
            </a:xfrm>
            <a:custGeom>
              <a:avLst/>
              <a:gdLst/>
              <a:ahLst/>
              <a:cxnLst/>
              <a:rect l="l" t="t" r="r" b="b"/>
              <a:pathLst>
                <a:path w="2496" h="2508" extrusionOk="0">
                  <a:moveTo>
                    <a:pt x="1248" y="0"/>
                  </a:moveTo>
                  <a:cubicBezTo>
                    <a:pt x="555" y="0"/>
                    <a:pt x="1" y="555"/>
                    <a:pt x="1" y="1248"/>
                  </a:cubicBezTo>
                  <a:cubicBezTo>
                    <a:pt x="1" y="1941"/>
                    <a:pt x="555" y="2508"/>
                    <a:pt x="1248" y="2508"/>
                  </a:cubicBezTo>
                  <a:cubicBezTo>
                    <a:pt x="1941" y="2508"/>
                    <a:pt x="2496" y="1941"/>
                    <a:pt x="2496" y="1248"/>
                  </a:cubicBezTo>
                  <a:cubicBezTo>
                    <a:pt x="2496" y="555"/>
                    <a:pt x="1941" y="0"/>
                    <a:pt x="1248" y="0"/>
                  </a:cubicBezTo>
                  <a:close/>
                </a:path>
              </a:pathLst>
            </a:custGeom>
            <a:solidFill>
              <a:srgbClr val="F0C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3"/>
            <p:cNvSpPr/>
            <p:nvPr/>
          </p:nvSpPr>
          <p:spPr>
            <a:xfrm flipH="1">
              <a:off x="252041" y="2757397"/>
              <a:ext cx="148165" cy="117325"/>
            </a:xfrm>
            <a:custGeom>
              <a:avLst/>
              <a:gdLst/>
              <a:ahLst/>
              <a:cxnLst/>
              <a:rect l="l" t="t" r="r" b="b"/>
              <a:pathLst>
                <a:path w="908" h="719" extrusionOk="0">
                  <a:moveTo>
                    <a:pt x="694" y="139"/>
                  </a:moveTo>
                  <a:cubicBezTo>
                    <a:pt x="908" y="353"/>
                    <a:pt x="757" y="719"/>
                    <a:pt x="454" y="719"/>
                  </a:cubicBezTo>
                  <a:cubicBezTo>
                    <a:pt x="152" y="719"/>
                    <a:pt x="1" y="353"/>
                    <a:pt x="215" y="139"/>
                  </a:cubicBezTo>
                  <a:cubicBezTo>
                    <a:pt x="341" y="1"/>
                    <a:pt x="555" y="1"/>
                    <a:pt x="694" y="139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3"/>
            <p:cNvSpPr/>
            <p:nvPr/>
          </p:nvSpPr>
          <p:spPr>
            <a:xfrm flipH="1">
              <a:off x="335243" y="4283092"/>
              <a:ext cx="255046" cy="255210"/>
            </a:xfrm>
            <a:custGeom>
              <a:avLst/>
              <a:gdLst/>
              <a:ahLst/>
              <a:cxnLst/>
              <a:rect l="l" t="t" r="r" b="b"/>
              <a:pathLst>
                <a:path w="1563" h="1564" extrusionOk="0">
                  <a:moveTo>
                    <a:pt x="781" y="1"/>
                  </a:moveTo>
                  <a:cubicBezTo>
                    <a:pt x="353" y="1"/>
                    <a:pt x="0" y="354"/>
                    <a:pt x="0" y="782"/>
                  </a:cubicBezTo>
                  <a:cubicBezTo>
                    <a:pt x="0" y="1210"/>
                    <a:pt x="353" y="1563"/>
                    <a:pt x="781" y="1563"/>
                  </a:cubicBezTo>
                  <a:cubicBezTo>
                    <a:pt x="1210" y="1563"/>
                    <a:pt x="1563" y="1210"/>
                    <a:pt x="1563" y="782"/>
                  </a:cubicBezTo>
                  <a:cubicBezTo>
                    <a:pt x="1563" y="354"/>
                    <a:pt x="1210" y="1"/>
                    <a:pt x="781" y="1"/>
                  </a:cubicBezTo>
                  <a:close/>
                </a:path>
              </a:pathLst>
            </a:custGeom>
            <a:solidFill>
              <a:srgbClr val="FA8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3"/>
            <p:cNvSpPr/>
            <p:nvPr/>
          </p:nvSpPr>
          <p:spPr>
            <a:xfrm flipH="1">
              <a:off x="8367756" y="3867378"/>
              <a:ext cx="150286" cy="117325"/>
            </a:xfrm>
            <a:custGeom>
              <a:avLst/>
              <a:gdLst/>
              <a:ahLst/>
              <a:cxnLst/>
              <a:rect l="l" t="t" r="r" b="b"/>
              <a:pathLst>
                <a:path w="921" h="719" extrusionOk="0">
                  <a:moveTo>
                    <a:pt x="706" y="139"/>
                  </a:moveTo>
                  <a:cubicBezTo>
                    <a:pt x="921" y="353"/>
                    <a:pt x="769" y="719"/>
                    <a:pt x="467" y="719"/>
                  </a:cubicBezTo>
                  <a:cubicBezTo>
                    <a:pt x="152" y="719"/>
                    <a:pt x="1" y="353"/>
                    <a:pt x="215" y="139"/>
                  </a:cubicBezTo>
                  <a:cubicBezTo>
                    <a:pt x="354" y="1"/>
                    <a:pt x="568" y="1"/>
                    <a:pt x="706" y="139"/>
                  </a:cubicBezTo>
                  <a:close/>
                </a:path>
              </a:pathLst>
            </a:custGeom>
            <a:solidFill>
              <a:srgbClr val="FA8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43"/>
          <p:cNvGrpSpPr/>
          <p:nvPr/>
        </p:nvGrpSpPr>
        <p:grpSpPr>
          <a:xfrm>
            <a:off x="3706950" y="4016875"/>
            <a:ext cx="1730250" cy="701975"/>
            <a:chOff x="5663900" y="1230450"/>
            <a:chExt cx="1730250" cy="701975"/>
          </a:xfrm>
        </p:grpSpPr>
        <p:sp>
          <p:nvSpPr>
            <p:cNvPr id="627" name="Google Shape;627;p43"/>
            <p:cNvSpPr/>
            <p:nvPr/>
          </p:nvSpPr>
          <p:spPr>
            <a:xfrm>
              <a:off x="5663900" y="1715825"/>
              <a:ext cx="216600" cy="2166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3"/>
            <p:cNvSpPr/>
            <p:nvPr/>
          </p:nvSpPr>
          <p:spPr>
            <a:xfrm>
              <a:off x="5801975" y="1438775"/>
              <a:ext cx="162600" cy="1626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3"/>
            <p:cNvSpPr/>
            <p:nvPr/>
          </p:nvSpPr>
          <p:spPr>
            <a:xfrm>
              <a:off x="6052475" y="1505825"/>
              <a:ext cx="183600" cy="1836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3"/>
            <p:cNvSpPr/>
            <p:nvPr/>
          </p:nvSpPr>
          <p:spPr>
            <a:xfrm>
              <a:off x="6097900" y="1230450"/>
              <a:ext cx="148500" cy="1485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3"/>
            <p:cNvSpPr/>
            <p:nvPr/>
          </p:nvSpPr>
          <p:spPr>
            <a:xfrm>
              <a:off x="6332400" y="1327775"/>
              <a:ext cx="125100" cy="1251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3"/>
            <p:cNvSpPr/>
            <p:nvPr/>
          </p:nvSpPr>
          <p:spPr>
            <a:xfrm>
              <a:off x="6590925" y="1488450"/>
              <a:ext cx="100800" cy="1008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3"/>
            <p:cNvSpPr/>
            <p:nvPr/>
          </p:nvSpPr>
          <p:spPr>
            <a:xfrm>
              <a:off x="6590925" y="1267775"/>
              <a:ext cx="100800" cy="1008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3"/>
            <p:cNvSpPr/>
            <p:nvPr/>
          </p:nvSpPr>
          <p:spPr>
            <a:xfrm>
              <a:off x="6825325" y="1438775"/>
              <a:ext cx="82200" cy="822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3"/>
            <p:cNvSpPr/>
            <p:nvPr/>
          </p:nvSpPr>
          <p:spPr>
            <a:xfrm>
              <a:off x="6945450" y="1601375"/>
              <a:ext cx="70500" cy="705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3"/>
            <p:cNvSpPr/>
            <p:nvPr/>
          </p:nvSpPr>
          <p:spPr>
            <a:xfrm>
              <a:off x="7132575" y="1618675"/>
              <a:ext cx="53100" cy="531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3"/>
            <p:cNvSpPr/>
            <p:nvPr/>
          </p:nvSpPr>
          <p:spPr>
            <a:xfrm>
              <a:off x="7213125" y="1776250"/>
              <a:ext cx="53100" cy="531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3"/>
            <p:cNvSpPr/>
            <p:nvPr/>
          </p:nvSpPr>
          <p:spPr>
            <a:xfrm>
              <a:off x="7341050" y="1797575"/>
              <a:ext cx="53100" cy="53100"/>
            </a:xfrm>
            <a:prstGeom prst="rect">
              <a:avLst/>
            </a:prstGeom>
            <a:gradFill>
              <a:gsLst>
                <a:gs pos="0">
                  <a:srgbClr val="9659F4"/>
                </a:gs>
                <a:gs pos="100000">
                  <a:srgbClr val="5CCFFB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9" name="Google Shape;639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8900" y="2274363"/>
            <a:ext cx="1416875" cy="19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F29F30A7">
            <a:hlinkClick r:id="" action="ppaction://media"/>
            <a:extLst>
              <a:ext uri="{FF2B5EF4-FFF2-40B4-BE49-F238E27FC236}">
                <a16:creationId xmlns:a16="http://schemas.microsoft.com/office/drawing/2014/main" id="{5C6C76A1-690A-4BA8-BDF4-E9B77FC5E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93275" y="287655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45165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The importance?</a:t>
            </a:r>
            <a:endParaRPr sz="2400" dirty="0"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3" name="Google Shape;123;p26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24" name="Google Shape;124;p26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125" name="Google Shape;125;p26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126" name="Google Shape;126;p2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28;p26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129" name="Google Shape;129;p26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6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" name="Google Shape;131;p26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132" name="Google Shape;132;p26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133" name="Google Shape;133;p26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6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6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6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6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7" name="Google Shape;147;p26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" name="Google Shape;149;p26"/>
          <p:cNvSpPr txBox="1"/>
          <p:nvPr/>
        </p:nvSpPr>
        <p:spPr>
          <a:xfrm>
            <a:off x="731350" y="1033775"/>
            <a:ext cx="49593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000"/>
              <a:buFont typeface="Harmattan"/>
              <a:buChar char="●"/>
            </a:pPr>
            <a:r>
              <a:rPr lang="en" sz="20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Divar posts are one of the best indicators of the </a:t>
            </a:r>
            <a:r>
              <a:rPr lang="en" sz="2000" b="1" dirty="0">
                <a:solidFill>
                  <a:srgbClr val="A62A2A"/>
                </a:solidFill>
                <a:latin typeface="Harmattan"/>
                <a:ea typeface="Harmattan"/>
                <a:cs typeface="Harmattan"/>
                <a:sym typeface="Harmattan"/>
              </a:rPr>
              <a:t>real</a:t>
            </a:r>
            <a:r>
              <a:rPr lang="en" sz="20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and </a:t>
            </a:r>
            <a:r>
              <a:rPr lang="en" sz="2000" b="1" dirty="0">
                <a:solidFill>
                  <a:srgbClr val="A62A2A"/>
                </a:solidFill>
                <a:latin typeface="Harmattan"/>
                <a:ea typeface="Harmattan"/>
                <a:cs typeface="Harmattan"/>
                <a:sym typeface="Harmattan"/>
              </a:rPr>
              <a:t>up to date</a:t>
            </a:r>
            <a:r>
              <a:rPr lang="en" sz="20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state of society</a:t>
            </a:r>
            <a:br>
              <a:rPr lang="en" sz="20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</a:br>
            <a:endParaRPr sz="2000" b="1" dirty="0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000"/>
              <a:buFont typeface="Harmattan"/>
              <a:buChar char="●"/>
            </a:pPr>
            <a:r>
              <a:rPr lang="en" sz="20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The </a:t>
            </a:r>
            <a:r>
              <a:rPr lang="en" sz="2000" b="1" dirty="0">
                <a:solidFill>
                  <a:srgbClr val="A62A2A"/>
                </a:solidFill>
                <a:latin typeface="Harmattan"/>
                <a:ea typeface="Harmattan"/>
                <a:cs typeface="Harmattan"/>
                <a:sym typeface="Harmattan"/>
              </a:rPr>
              <a:t>Real Estate</a:t>
            </a:r>
            <a:r>
              <a:rPr lang="en" sz="20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category of posts is the most important category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000"/>
            </a:pPr>
            <a:endParaRPr sz="2000" b="1" dirty="0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000"/>
              <a:buFont typeface="Harmattan"/>
              <a:buChar char="●"/>
            </a:pPr>
            <a:r>
              <a:rPr lang="en" sz="20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We can find </a:t>
            </a:r>
            <a:r>
              <a:rPr lang="en" sz="2000" b="1" dirty="0">
                <a:solidFill>
                  <a:srgbClr val="A62A2A"/>
                </a:solidFill>
                <a:latin typeface="Harmattan"/>
                <a:ea typeface="Harmattan"/>
                <a:cs typeface="Harmattan"/>
                <a:sym typeface="Harmattan"/>
              </a:rPr>
              <a:t>interesting</a:t>
            </a:r>
            <a:r>
              <a:rPr lang="en" sz="20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and </a:t>
            </a:r>
            <a:r>
              <a:rPr lang="en" sz="2000" b="1" dirty="0">
                <a:solidFill>
                  <a:srgbClr val="A62A2A"/>
                </a:solidFill>
                <a:latin typeface="Harmattan"/>
                <a:ea typeface="Harmattan"/>
                <a:cs typeface="Harmattan"/>
                <a:sym typeface="Harmattan"/>
              </a:rPr>
              <a:t>counterintuitive</a:t>
            </a:r>
            <a:r>
              <a:rPr lang="en" sz="20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 results in them</a:t>
            </a:r>
            <a:endParaRPr sz="2000" b="1" dirty="0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2" name="E080CADC">
            <a:hlinkClick r:id="" action="ppaction://media"/>
            <a:extLst>
              <a:ext uri="{FF2B5EF4-FFF2-40B4-BE49-F238E27FC236}">
                <a16:creationId xmlns:a16="http://schemas.microsoft.com/office/drawing/2014/main" id="{9BE07749-B205-47B5-A488-A35E0F0D7D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47225" y="20701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0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Price per Business Type 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p40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526" name="Google Shape;526;p40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527" name="Google Shape;527;p40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528" name="Google Shape;528;p40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0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0" name="Google Shape;530;p40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531" name="Google Shape;531;p40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40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3" name="Google Shape;533;p40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534" name="Google Shape;534;p40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535" name="Google Shape;535;p40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40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40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40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40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40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40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40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40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40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40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40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40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40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9" name="Google Shape;549;p40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0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1" name="Google Shape;551;p40"/>
          <p:cNvSpPr txBox="1"/>
          <p:nvPr/>
        </p:nvSpPr>
        <p:spPr>
          <a:xfrm>
            <a:off x="702225" y="822775"/>
            <a:ext cx="373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Agencies provide the highest prices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Personal accounts set the cheapest prices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552" name="Google Shape;5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825" y="1678601"/>
            <a:ext cx="3822350" cy="2882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F3384953">
            <a:hlinkClick r:id="" action="ppaction://media"/>
            <a:extLst>
              <a:ext uri="{FF2B5EF4-FFF2-40B4-BE49-F238E27FC236}">
                <a16:creationId xmlns:a16="http://schemas.microsoft.com/office/drawing/2014/main" id="{2E0CD4B7-85E3-4AC9-A654-F864ABEB2B4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914" end="534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45625" y="2794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1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Promotions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8" name="Google Shape;558;p41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559" name="Google Shape;559;p41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560" name="Google Shape;560;p41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561" name="Google Shape;561;p4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4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" name="Google Shape;563;p41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564" name="Google Shape;564;p4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4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6" name="Google Shape;566;p41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567" name="Google Shape;567;p41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568" name="Google Shape;568;p41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41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41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41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41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41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41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41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41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41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41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41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41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1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" name="Google Shape;582;p41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41"/>
          <p:cNvSpPr txBox="1"/>
          <p:nvPr/>
        </p:nvSpPr>
        <p:spPr>
          <a:xfrm>
            <a:off x="702225" y="822775"/>
            <a:ext cx="5760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-US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Only 3% of the posts were paid to be promoted (</a:t>
            </a:r>
            <a:r>
              <a:rPr lang="fa-IR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فوری</a:t>
            </a:r>
            <a:r>
              <a:rPr lang="en-US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)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-US" sz="1500" b="1" dirty="0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Personal accounts significantly buy more  promotions than agencies</a:t>
            </a:r>
            <a:endParaRPr sz="1500" b="1" dirty="0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FF6E836-4CBA-467E-8B52-3F443200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5794"/>
            <a:ext cx="9144000" cy="281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78A0761A">
            <a:hlinkClick r:id="" action="ppaction://media"/>
            <a:extLst>
              <a:ext uri="{FF2B5EF4-FFF2-40B4-BE49-F238E27FC236}">
                <a16:creationId xmlns:a16="http://schemas.microsoft.com/office/drawing/2014/main" id="{7D198969-E946-4BCB-8615-8326E55785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23438" y="2584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9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45165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Data Collection (Scraping)</a:t>
            </a:r>
            <a:endParaRPr sz="2400" dirty="0"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56" name="Google Shape;156;p27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157" name="Google Shape;157;p27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158" name="Google Shape;158;p2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27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161" name="Google Shape;161;p27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7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" name="Google Shape;163;p27"/>
          <p:cNvSpPr txBox="1"/>
          <p:nvPr/>
        </p:nvSpPr>
        <p:spPr>
          <a:xfrm>
            <a:off x="731350" y="1033775"/>
            <a:ext cx="4959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000"/>
              <a:buFont typeface="Harmattan"/>
              <a:buChar char="●"/>
            </a:pPr>
            <a:r>
              <a:rPr lang="en" sz="20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Explored the website and network logs</a:t>
            </a:r>
            <a:endParaRPr sz="20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000"/>
              <a:buFont typeface="Harmattan"/>
              <a:buChar char="●"/>
            </a:pPr>
            <a:r>
              <a:rPr lang="en" sz="20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Found an API to use</a:t>
            </a:r>
            <a:endParaRPr sz="20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98880"/>
            <a:ext cx="9144000" cy="276433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02191346">
            <a:hlinkClick r:id="" action="ppaction://media"/>
            <a:extLst>
              <a:ext uri="{FF2B5EF4-FFF2-40B4-BE49-F238E27FC236}">
                <a16:creationId xmlns:a16="http://schemas.microsoft.com/office/drawing/2014/main" id="{CD13DCC4-9542-4D42-8B32-2D191700D03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9" end="6974.99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53575" y="194151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45165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Data Collection (Scraping)</a:t>
            </a:r>
            <a:endParaRPr sz="2400" dirty="0"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0" name="Google Shape;170;p28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71" name="Google Shape;171;p28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172" name="Google Shape;172;p28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173" name="Google Shape;173;p28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8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28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176" name="Google Shape;176;p28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8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8" name="Google Shape;178;p28"/>
          <p:cNvSpPr txBox="1"/>
          <p:nvPr/>
        </p:nvSpPr>
        <p:spPr>
          <a:xfrm>
            <a:off x="731350" y="1033775"/>
            <a:ext cx="46761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000"/>
              <a:buFont typeface="Harmattan"/>
              <a:buChar char="●"/>
            </a:pPr>
            <a:r>
              <a:rPr lang="en" sz="20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Explored the website and network logs</a:t>
            </a:r>
            <a:endParaRPr sz="20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000"/>
              <a:buFont typeface="Harmattan"/>
              <a:buChar char="●"/>
            </a:pPr>
            <a:r>
              <a:rPr lang="en" sz="20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Found an API to use</a:t>
            </a:r>
            <a:endParaRPr sz="20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2000"/>
              <a:buFont typeface="Harmattan"/>
              <a:buChar char="●"/>
            </a:pPr>
            <a:r>
              <a:rPr lang="en" sz="20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Each API call returns 24 posts. </a:t>
            </a:r>
            <a:br>
              <a:rPr lang="en" sz="20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</a:br>
            <a:r>
              <a:rPr lang="en" sz="20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I called the API for 1000 times (30min) and acquired 24,000 unique posts.</a:t>
            </a:r>
            <a:endParaRPr sz="105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296EAA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https://github.com/mohsenfayyaz/data-analytics-course-ut/blob/main/Project_EDA/divar_apartment_sell_24000.csv</a:t>
            </a:r>
            <a:endParaRPr sz="20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6928" y="1433975"/>
            <a:ext cx="3457575" cy="140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0" name="Google Shape;180;p28"/>
          <p:cNvSpPr txBox="1"/>
          <p:nvPr/>
        </p:nvSpPr>
        <p:spPr>
          <a:xfrm>
            <a:off x="5496925" y="1033775"/>
            <a:ext cx="34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https://api.divar.ir/v8/web-search/1/apartment-sell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CCBDCCF5">
            <a:hlinkClick r:id="" action="ppaction://media"/>
            <a:extLst>
              <a:ext uri="{FF2B5EF4-FFF2-40B4-BE49-F238E27FC236}">
                <a16:creationId xmlns:a16="http://schemas.microsoft.com/office/drawing/2014/main" id="{D434B2EE-E4D5-47A6-AB27-5D23CAC6D1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90" end="518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48825" y="21097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45165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Data Collection (Cleaning)</a:t>
            </a:r>
            <a:endParaRPr sz="2400" dirty="0"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6" name="Google Shape;186;p29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188" name="Google Shape;188;p29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189" name="Google Shape;189;p2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" name="Google Shape;191;p29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192" name="Google Shape;192;p29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29"/>
          <p:cNvSpPr txBox="1"/>
          <p:nvPr/>
        </p:nvSpPr>
        <p:spPr>
          <a:xfrm>
            <a:off x="731350" y="687750"/>
            <a:ext cx="7173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400"/>
              <a:buFont typeface="Harmattan"/>
              <a:buChar char="●"/>
            </a:pPr>
            <a:r>
              <a:rPr lang="en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Dropped columns with no information (Like having only one value)</a:t>
            </a:r>
            <a:endParaRPr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400"/>
              <a:buFont typeface="Harmattan"/>
              <a:buChar char="●"/>
            </a:pPr>
            <a:r>
              <a:rPr lang="en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Converted persian text of “۲,۹۰۰,۰۰۰,۰۰۰ تومان” to integer numbers.</a:t>
            </a:r>
            <a:endParaRPr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400"/>
              <a:buFont typeface="Harmattan"/>
              <a:buChar char="●"/>
            </a:pPr>
            <a:r>
              <a:rPr lang="en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Extracted business type (آژانس املاک / مشاور املاک / شخصی) from texts like “مشاور املاک در تهران”</a:t>
            </a:r>
            <a:endParaRPr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400"/>
              <a:buFont typeface="Harmattan"/>
              <a:buChar char="●"/>
            </a:pPr>
            <a:r>
              <a:rPr lang="en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Extract promoted status based on a red text “فوری”</a:t>
            </a:r>
            <a:endParaRPr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400"/>
              <a:buFont typeface="Harmattan"/>
              <a:buChar char="●"/>
            </a:pPr>
            <a:r>
              <a:rPr lang="en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Convert epoch time to pandas datetime</a:t>
            </a:r>
            <a:endParaRPr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marR="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400"/>
              <a:buFont typeface="Harmattan"/>
              <a:buChar char="●"/>
            </a:pPr>
            <a:r>
              <a:rPr lang="en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Renamed column names</a:t>
            </a:r>
            <a:endParaRPr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175" y="2165250"/>
            <a:ext cx="6101352" cy="1067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6" name="Google Shape;196;p29"/>
          <p:cNvPicPr preferRelativeResize="0"/>
          <p:nvPr/>
        </p:nvPicPr>
        <p:blipFill rotWithShape="1">
          <a:blip r:embed="rId6">
            <a:alphaModFix/>
          </a:blip>
          <a:srcRect b="26073"/>
          <a:stretch/>
        </p:blipFill>
        <p:spPr>
          <a:xfrm>
            <a:off x="2545650" y="2995500"/>
            <a:ext cx="6598349" cy="17388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cxnSp>
        <p:nvCxnSpPr>
          <p:cNvPr id="197" name="Google Shape;197;p29"/>
          <p:cNvCxnSpPr>
            <a:stCxn id="195" idx="3"/>
          </p:cNvCxnSpPr>
          <p:nvPr/>
        </p:nvCxnSpPr>
        <p:spPr>
          <a:xfrm>
            <a:off x="6218527" y="2698838"/>
            <a:ext cx="965700" cy="300900"/>
          </a:xfrm>
          <a:prstGeom prst="bentConnector3">
            <a:avLst>
              <a:gd name="adj1" fmla="val 100660"/>
            </a:avLst>
          </a:prstGeom>
          <a:noFill/>
          <a:ln w="28575" cap="flat" cmpd="sng">
            <a:solidFill>
              <a:srgbClr val="A62A2A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8" name="Google Shape;198;p29"/>
          <p:cNvSpPr txBox="1"/>
          <p:nvPr/>
        </p:nvSpPr>
        <p:spPr>
          <a:xfrm>
            <a:off x="6186350" y="2380275"/>
            <a:ext cx="137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A62A2A"/>
                </a:solidFill>
                <a:latin typeface="Harmattan"/>
                <a:ea typeface="Harmattan"/>
                <a:cs typeface="Harmattan"/>
                <a:sym typeface="Harmattan"/>
              </a:rPr>
              <a:t>Data Cleaning</a:t>
            </a:r>
            <a:endParaRPr>
              <a:solidFill>
                <a:srgbClr val="A62A2A"/>
              </a:solidFill>
            </a:endParaRPr>
          </a:p>
        </p:txBody>
      </p:sp>
      <p:pic>
        <p:nvPicPr>
          <p:cNvPr id="2" name="117BD99A">
            <a:hlinkClick r:id="" action="ppaction://media"/>
            <a:extLst>
              <a:ext uri="{FF2B5EF4-FFF2-40B4-BE49-F238E27FC236}">
                <a16:creationId xmlns:a16="http://schemas.microsoft.com/office/drawing/2014/main" id="{EF02CDB7-1308-4E2B-8115-7895EF1C406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637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75813" y="226536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45165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Data Collection (Cleaning)</a:t>
            </a:r>
            <a:endParaRPr sz="2400" dirty="0"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05" name="Google Shape;205;p30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206" name="Google Shape;206;p30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207" name="Google Shape;207;p30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0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" name="Google Shape;209;p30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210" name="Google Shape;210;p30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0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2" name="Google Shape;2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1024" y="1355776"/>
            <a:ext cx="6281975" cy="2869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13" name="Google Shape;213;p30"/>
          <p:cNvSpPr txBox="1"/>
          <p:nvPr/>
        </p:nvSpPr>
        <p:spPr>
          <a:xfrm>
            <a:off x="702225" y="822775"/>
            <a:ext cx="513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Final Scraped and Cleaned Dataset (2022-12-22)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2" name="6BC707D4">
            <a:hlinkClick r:id="" action="ppaction://media"/>
            <a:extLst>
              <a:ext uri="{FF2B5EF4-FFF2-40B4-BE49-F238E27FC236}">
                <a16:creationId xmlns:a16="http://schemas.microsoft.com/office/drawing/2014/main" id="{E15D3ED1-40DE-470A-8FFC-F1C0AD46B01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15" end="126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09150" y="209708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45165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Number of Posts in Cities</a:t>
            </a:r>
            <a:endParaRPr sz="2400" dirty="0"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20" name="Google Shape;220;p31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221" name="Google Shape;221;p31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222" name="Google Shape;222;p3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31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225" name="Google Shape;225;p31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1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7" name="Google Shape;227;p31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228" name="Google Shape;228;p31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229" name="Google Shape;229;p31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1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1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1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1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1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1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1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1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1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1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1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1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1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" name="Google Shape;243;p31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31"/>
          <p:cNvSpPr txBox="1"/>
          <p:nvPr/>
        </p:nvSpPr>
        <p:spPr>
          <a:xfrm>
            <a:off x="702225" y="822775"/>
            <a:ext cx="3977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The order of cities is similar to the population of cities based on census of 1395 (Except Karaj)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75" y="1604300"/>
            <a:ext cx="4007575" cy="26549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47" name="Google Shape;2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8550" y="1371287"/>
            <a:ext cx="4326074" cy="324453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5A4D4CE8">
            <a:hlinkClick r:id="" action="ppaction://media"/>
            <a:extLst>
              <a:ext uri="{FF2B5EF4-FFF2-40B4-BE49-F238E27FC236}">
                <a16:creationId xmlns:a16="http://schemas.microsoft.com/office/drawing/2014/main" id="{9A06A21F-8F6B-4C45-926F-E3E9F6370FD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78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07550" y="236696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Business Types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3" name="Google Shape;253;p32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255" name="Google Shape;255;p32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256" name="Google Shape;256;p32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2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8" name="Google Shape;258;p32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259" name="Google Shape;259;p32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2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1" name="Google Shape;261;p32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262" name="Google Shape;262;p32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263" name="Google Shape;263;p32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2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2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2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2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2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2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2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2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2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2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2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2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" name="Google Shape;277;p32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32"/>
          <p:cNvSpPr txBox="1"/>
          <p:nvPr/>
        </p:nvSpPr>
        <p:spPr>
          <a:xfrm>
            <a:off x="702225" y="822775"/>
            <a:ext cx="529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Agencies post most of the posts on Divar real estate category.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2875" y="1610300"/>
            <a:ext cx="4060750" cy="26602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3094D385">
            <a:hlinkClick r:id="" action="ppaction://media"/>
            <a:extLst>
              <a:ext uri="{FF2B5EF4-FFF2-40B4-BE49-F238E27FC236}">
                <a16:creationId xmlns:a16="http://schemas.microsoft.com/office/drawing/2014/main" id="{703FDB45-FC1B-4222-9075-6461BE1B662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21" end="510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44075" y="2754313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828550" y="115375"/>
            <a:ext cx="6201000" cy="7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2400" dirty="0"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Business Types</a:t>
            </a:r>
            <a:endParaRPr sz="2400" dirty="0"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6" name="Google Shape;286;p33"/>
          <p:cNvSpPr txBox="1">
            <a:spLocks noGrp="1"/>
          </p:cNvSpPr>
          <p:nvPr>
            <p:ph type="sldNum" idx="12"/>
          </p:nvPr>
        </p:nvSpPr>
        <p:spPr>
          <a:xfrm>
            <a:off x="845730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87" name="Google Shape;287;p33"/>
          <p:cNvGrpSpPr/>
          <p:nvPr/>
        </p:nvGrpSpPr>
        <p:grpSpPr>
          <a:xfrm>
            <a:off x="8163956" y="115366"/>
            <a:ext cx="1188175" cy="848250"/>
            <a:chOff x="8163956" y="115366"/>
            <a:chExt cx="1188175" cy="848250"/>
          </a:xfrm>
        </p:grpSpPr>
        <p:grpSp>
          <p:nvGrpSpPr>
            <p:cNvPr id="288" name="Google Shape;288;p33"/>
            <p:cNvGrpSpPr/>
            <p:nvPr/>
          </p:nvGrpSpPr>
          <p:grpSpPr>
            <a:xfrm>
              <a:off x="8502856" y="115366"/>
              <a:ext cx="849275" cy="848250"/>
              <a:chOff x="2651171" y="2397773"/>
              <a:chExt cx="2099568" cy="2097033"/>
            </a:xfrm>
          </p:grpSpPr>
          <p:sp>
            <p:nvSpPr>
              <p:cNvPr id="289" name="Google Shape;289;p3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33"/>
            <p:cNvGrpSpPr/>
            <p:nvPr/>
          </p:nvGrpSpPr>
          <p:grpSpPr>
            <a:xfrm>
              <a:off x="8163956" y="115366"/>
              <a:ext cx="849275" cy="848250"/>
              <a:chOff x="2651171" y="2397773"/>
              <a:chExt cx="2099568" cy="2097033"/>
            </a:xfrm>
          </p:grpSpPr>
          <p:sp>
            <p:nvSpPr>
              <p:cNvPr id="292" name="Google Shape;292;p33"/>
              <p:cNvSpPr/>
              <p:nvPr/>
            </p:nvSpPr>
            <p:spPr>
              <a:xfrm>
                <a:off x="2651171" y="2397773"/>
                <a:ext cx="2099568" cy="2097033"/>
              </a:xfrm>
              <a:custGeom>
                <a:avLst/>
                <a:gdLst/>
                <a:ahLst/>
                <a:cxnLst/>
                <a:rect l="l" t="t" r="r" b="b"/>
                <a:pathLst>
                  <a:path w="14908" h="14890" extrusionOk="0">
                    <a:moveTo>
                      <a:pt x="447" y="7445"/>
                    </a:moveTo>
                    <a:lnTo>
                      <a:pt x="7445" y="14461"/>
                    </a:lnTo>
                    <a:lnTo>
                      <a:pt x="14461" y="7445"/>
                    </a:lnTo>
                    <a:lnTo>
                      <a:pt x="7445" y="429"/>
                    </a:lnTo>
                    <a:close/>
                    <a:moveTo>
                      <a:pt x="7445" y="14889"/>
                    </a:moveTo>
                    <a:lnTo>
                      <a:pt x="0" y="7445"/>
                    </a:lnTo>
                    <a:lnTo>
                      <a:pt x="7445" y="1"/>
                    </a:lnTo>
                    <a:lnTo>
                      <a:pt x="14908" y="7445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351C7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3"/>
              <p:cNvSpPr/>
              <p:nvPr/>
            </p:nvSpPr>
            <p:spPr>
              <a:xfrm>
                <a:off x="3033817" y="2780418"/>
                <a:ext cx="1334271" cy="1334271"/>
              </a:xfrm>
              <a:custGeom>
                <a:avLst/>
                <a:gdLst/>
                <a:ahLst/>
                <a:cxnLst/>
                <a:rect l="l" t="t" r="r" b="b"/>
                <a:pathLst>
                  <a:path w="9474" h="9474" extrusionOk="0">
                    <a:moveTo>
                      <a:pt x="429" y="4728"/>
                    </a:moveTo>
                    <a:lnTo>
                      <a:pt x="4728" y="9027"/>
                    </a:lnTo>
                    <a:lnTo>
                      <a:pt x="9027" y="4728"/>
                    </a:lnTo>
                    <a:lnTo>
                      <a:pt x="4728" y="429"/>
                    </a:lnTo>
                    <a:close/>
                    <a:moveTo>
                      <a:pt x="4728" y="9474"/>
                    </a:moveTo>
                    <a:lnTo>
                      <a:pt x="1" y="4728"/>
                    </a:lnTo>
                    <a:lnTo>
                      <a:pt x="4728" y="1"/>
                    </a:lnTo>
                    <a:lnTo>
                      <a:pt x="9473" y="4728"/>
                    </a:lnTo>
                    <a:close/>
                  </a:path>
                </a:pathLst>
              </a:custGeom>
              <a:gradFill>
                <a:gsLst>
                  <a:gs pos="0">
                    <a:srgbClr val="674EA7"/>
                  </a:gs>
                  <a:gs pos="100000">
                    <a:srgbClr val="00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4" name="Google Shape;294;p33"/>
          <p:cNvGrpSpPr/>
          <p:nvPr/>
        </p:nvGrpSpPr>
        <p:grpSpPr>
          <a:xfrm>
            <a:off x="342481" y="76759"/>
            <a:ext cx="359749" cy="610987"/>
            <a:chOff x="3609011" y="1674000"/>
            <a:chExt cx="1726241" cy="2931800"/>
          </a:xfrm>
        </p:grpSpPr>
        <p:grpSp>
          <p:nvGrpSpPr>
            <p:cNvPr id="295" name="Google Shape;295;p33"/>
            <p:cNvGrpSpPr/>
            <p:nvPr/>
          </p:nvGrpSpPr>
          <p:grpSpPr>
            <a:xfrm>
              <a:off x="3609011" y="1674000"/>
              <a:ext cx="1726241" cy="2931800"/>
              <a:chOff x="2845761" y="1676300"/>
              <a:chExt cx="1726241" cy="2931800"/>
            </a:xfrm>
          </p:grpSpPr>
          <p:sp>
            <p:nvSpPr>
              <p:cNvPr id="296" name="Google Shape;296;p33"/>
              <p:cNvSpPr/>
              <p:nvPr/>
            </p:nvSpPr>
            <p:spPr>
              <a:xfrm>
                <a:off x="3568998" y="3471803"/>
                <a:ext cx="150286" cy="117325"/>
              </a:xfrm>
              <a:custGeom>
                <a:avLst/>
                <a:gdLst/>
                <a:ahLst/>
                <a:cxnLst/>
                <a:rect l="l" t="t" r="r" b="b"/>
                <a:pathLst>
                  <a:path w="921" h="719" extrusionOk="0">
                    <a:moveTo>
                      <a:pt x="706" y="139"/>
                    </a:moveTo>
                    <a:cubicBezTo>
                      <a:pt x="921" y="353"/>
                      <a:pt x="769" y="719"/>
                      <a:pt x="467" y="719"/>
                    </a:cubicBezTo>
                    <a:cubicBezTo>
                      <a:pt x="152" y="719"/>
                      <a:pt x="1" y="353"/>
                      <a:pt x="215" y="139"/>
                    </a:cubicBezTo>
                    <a:cubicBezTo>
                      <a:pt x="354" y="1"/>
                      <a:pt x="568" y="1"/>
                      <a:pt x="706" y="139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3"/>
              <p:cNvSpPr/>
              <p:nvPr/>
            </p:nvSpPr>
            <p:spPr>
              <a:xfrm>
                <a:off x="2845761" y="4454122"/>
                <a:ext cx="1684667" cy="153978"/>
              </a:xfrm>
              <a:custGeom>
                <a:avLst/>
                <a:gdLst/>
                <a:ahLst/>
                <a:cxnLst/>
                <a:rect l="l" t="t" r="r" b="b"/>
                <a:pathLst>
                  <a:path w="18348" h="1677" extrusionOk="0">
                    <a:moveTo>
                      <a:pt x="9174" y="1"/>
                    </a:moveTo>
                    <a:cubicBezTo>
                      <a:pt x="4108" y="1"/>
                      <a:pt x="0" y="366"/>
                      <a:pt x="0" y="833"/>
                    </a:cubicBezTo>
                    <a:cubicBezTo>
                      <a:pt x="0" y="1299"/>
                      <a:pt x="4108" y="1677"/>
                      <a:pt x="9174" y="1677"/>
                    </a:cubicBezTo>
                    <a:cubicBezTo>
                      <a:pt x="14239" y="1677"/>
                      <a:pt x="18347" y="1311"/>
                      <a:pt x="18347" y="833"/>
                    </a:cubicBezTo>
                    <a:cubicBezTo>
                      <a:pt x="18347" y="366"/>
                      <a:pt x="14239" y="1"/>
                      <a:pt x="9174" y="1"/>
                    </a:cubicBezTo>
                    <a:close/>
                  </a:path>
                </a:pathLst>
              </a:custGeom>
              <a:solidFill>
                <a:srgbClr val="000000">
                  <a:alpha val="392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3"/>
              <p:cNvSpPr/>
              <p:nvPr/>
            </p:nvSpPr>
            <p:spPr>
              <a:xfrm>
                <a:off x="2911685" y="1676300"/>
                <a:ext cx="1161675" cy="1928718"/>
              </a:xfrm>
              <a:custGeom>
                <a:avLst/>
                <a:gdLst/>
                <a:ahLst/>
                <a:cxnLst/>
                <a:rect l="l" t="t" r="r" b="b"/>
                <a:pathLst>
                  <a:path w="12652" h="21006" extrusionOk="0">
                    <a:moveTo>
                      <a:pt x="5381" y="1"/>
                    </a:moveTo>
                    <a:cubicBezTo>
                      <a:pt x="4698" y="1"/>
                      <a:pt x="3997" y="55"/>
                      <a:pt x="3264" y="164"/>
                    </a:cubicBezTo>
                    <a:cubicBezTo>
                      <a:pt x="2344" y="315"/>
                      <a:pt x="1323" y="555"/>
                      <a:pt x="189" y="882"/>
                    </a:cubicBezTo>
                    <a:lnTo>
                      <a:pt x="0" y="5204"/>
                    </a:lnTo>
                    <a:cubicBezTo>
                      <a:pt x="958" y="4637"/>
                      <a:pt x="1878" y="4222"/>
                      <a:pt x="2760" y="3957"/>
                    </a:cubicBezTo>
                    <a:cubicBezTo>
                      <a:pt x="3528" y="3723"/>
                      <a:pt x="4247" y="3598"/>
                      <a:pt x="4917" y="3598"/>
                    </a:cubicBezTo>
                    <a:cubicBezTo>
                      <a:pt x="5005" y="3598"/>
                      <a:pt x="5093" y="3600"/>
                      <a:pt x="5179" y="3604"/>
                    </a:cubicBezTo>
                    <a:cubicBezTo>
                      <a:pt x="5973" y="3629"/>
                      <a:pt x="6578" y="3844"/>
                      <a:pt x="7006" y="4234"/>
                    </a:cubicBezTo>
                    <a:cubicBezTo>
                      <a:pt x="7422" y="4612"/>
                      <a:pt x="7624" y="5116"/>
                      <a:pt x="7599" y="5759"/>
                    </a:cubicBezTo>
                    <a:cubicBezTo>
                      <a:pt x="7574" y="6187"/>
                      <a:pt x="7435" y="6603"/>
                      <a:pt x="7170" y="7006"/>
                    </a:cubicBezTo>
                    <a:cubicBezTo>
                      <a:pt x="6918" y="7422"/>
                      <a:pt x="6515" y="7851"/>
                      <a:pt x="5973" y="8304"/>
                    </a:cubicBezTo>
                    <a:lnTo>
                      <a:pt x="5053" y="9060"/>
                    </a:lnTo>
                    <a:cubicBezTo>
                      <a:pt x="4045" y="9917"/>
                      <a:pt x="3377" y="10635"/>
                      <a:pt x="3050" y="11215"/>
                    </a:cubicBezTo>
                    <a:cubicBezTo>
                      <a:pt x="2722" y="11770"/>
                      <a:pt x="2533" y="12437"/>
                      <a:pt x="2508" y="13181"/>
                    </a:cubicBezTo>
                    <a:lnTo>
                      <a:pt x="2470" y="13861"/>
                    </a:lnTo>
                    <a:lnTo>
                      <a:pt x="7435" y="14075"/>
                    </a:lnTo>
                    <a:lnTo>
                      <a:pt x="7460" y="13458"/>
                    </a:lnTo>
                    <a:cubicBezTo>
                      <a:pt x="7485" y="13042"/>
                      <a:pt x="7599" y="12677"/>
                      <a:pt x="7800" y="12337"/>
                    </a:cubicBezTo>
                    <a:cubicBezTo>
                      <a:pt x="8015" y="12009"/>
                      <a:pt x="8443" y="11568"/>
                      <a:pt x="9086" y="11026"/>
                    </a:cubicBezTo>
                    <a:lnTo>
                      <a:pt x="10005" y="10270"/>
                    </a:lnTo>
                    <a:cubicBezTo>
                      <a:pt x="10900" y="9501"/>
                      <a:pt x="11543" y="8758"/>
                      <a:pt x="11933" y="8077"/>
                    </a:cubicBezTo>
                    <a:cubicBezTo>
                      <a:pt x="12324" y="7372"/>
                      <a:pt x="12538" y="6578"/>
                      <a:pt x="12576" y="5671"/>
                    </a:cubicBezTo>
                    <a:cubicBezTo>
                      <a:pt x="12652" y="3919"/>
                      <a:pt x="12122" y="2571"/>
                      <a:pt x="10988" y="1613"/>
                    </a:cubicBezTo>
                    <a:cubicBezTo>
                      <a:pt x="9854" y="643"/>
                      <a:pt x="8178" y="101"/>
                      <a:pt x="5935" y="13"/>
                    </a:cubicBezTo>
                    <a:cubicBezTo>
                      <a:pt x="5752" y="5"/>
                      <a:pt x="5567" y="1"/>
                      <a:pt x="5381" y="1"/>
                    </a:cubicBezTo>
                    <a:close/>
                    <a:moveTo>
                      <a:pt x="2382" y="15890"/>
                    </a:moveTo>
                    <a:lnTo>
                      <a:pt x="2168" y="20792"/>
                    </a:lnTo>
                    <a:lnTo>
                      <a:pt x="7132" y="21006"/>
                    </a:lnTo>
                    <a:lnTo>
                      <a:pt x="7347" y="16117"/>
                    </a:lnTo>
                    <a:lnTo>
                      <a:pt x="2382" y="15890"/>
                    </a:lnTo>
                    <a:close/>
                  </a:path>
                </a:pathLst>
              </a:custGeom>
              <a:solidFill>
                <a:srgbClr val="F0CF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3"/>
              <p:cNvSpPr/>
              <p:nvPr/>
            </p:nvSpPr>
            <p:spPr>
              <a:xfrm>
                <a:off x="3128004" y="3073933"/>
                <a:ext cx="784581" cy="1107319"/>
              </a:xfrm>
              <a:custGeom>
                <a:avLst/>
                <a:gdLst/>
                <a:ahLst/>
                <a:cxnLst/>
                <a:rect l="l" t="t" r="r" b="b"/>
                <a:pathLst>
                  <a:path w="8545" h="12060" extrusionOk="0">
                    <a:moveTo>
                      <a:pt x="6226" y="0"/>
                    </a:moveTo>
                    <a:cubicBezTo>
                      <a:pt x="6226" y="0"/>
                      <a:pt x="5734" y="2583"/>
                      <a:pt x="5722" y="2924"/>
                    </a:cubicBezTo>
                    <a:cubicBezTo>
                      <a:pt x="5709" y="3264"/>
                      <a:pt x="4839" y="5797"/>
                      <a:pt x="4839" y="5797"/>
                    </a:cubicBezTo>
                    <a:lnTo>
                      <a:pt x="1" y="11845"/>
                    </a:lnTo>
                    <a:lnTo>
                      <a:pt x="895" y="12059"/>
                    </a:lnTo>
                    <a:cubicBezTo>
                      <a:pt x="895" y="12059"/>
                      <a:pt x="5558" y="7598"/>
                      <a:pt x="5948" y="6931"/>
                    </a:cubicBezTo>
                    <a:cubicBezTo>
                      <a:pt x="6326" y="6263"/>
                      <a:pt x="8544" y="2861"/>
                      <a:pt x="8544" y="2861"/>
                    </a:cubicBezTo>
                    <a:lnTo>
                      <a:pt x="6226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3"/>
              <p:cNvSpPr/>
              <p:nvPr/>
            </p:nvSpPr>
            <p:spPr>
              <a:xfrm>
                <a:off x="3676420" y="3073933"/>
                <a:ext cx="234961" cy="372595"/>
              </a:xfrm>
              <a:custGeom>
                <a:avLst/>
                <a:gdLst/>
                <a:ahLst/>
                <a:cxnLst/>
                <a:rect l="l" t="t" r="r" b="b"/>
                <a:pathLst>
                  <a:path w="2559" h="4058" extrusionOk="0">
                    <a:moveTo>
                      <a:pt x="253" y="0"/>
                    </a:moveTo>
                    <a:cubicBezTo>
                      <a:pt x="253" y="0"/>
                      <a:pt x="127" y="655"/>
                      <a:pt x="1" y="1348"/>
                    </a:cubicBezTo>
                    <a:cubicBezTo>
                      <a:pt x="1" y="1815"/>
                      <a:pt x="177" y="2268"/>
                      <a:pt x="467" y="2621"/>
                    </a:cubicBezTo>
                    <a:cubicBezTo>
                      <a:pt x="757" y="2974"/>
                      <a:pt x="1261" y="3503"/>
                      <a:pt x="1802" y="4058"/>
                    </a:cubicBezTo>
                    <a:cubicBezTo>
                      <a:pt x="2231" y="3390"/>
                      <a:pt x="2559" y="2861"/>
                      <a:pt x="2559" y="2861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3"/>
              <p:cNvSpPr/>
              <p:nvPr/>
            </p:nvSpPr>
            <p:spPr>
              <a:xfrm>
                <a:off x="3685694" y="3073933"/>
                <a:ext cx="627205" cy="1280854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13950" extrusionOk="0">
                    <a:moveTo>
                      <a:pt x="152" y="0"/>
                    </a:moveTo>
                    <a:lnTo>
                      <a:pt x="152" y="0"/>
                    </a:lnTo>
                    <a:cubicBezTo>
                      <a:pt x="0" y="857"/>
                      <a:pt x="215" y="1739"/>
                      <a:pt x="756" y="2407"/>
                    </a:cubicBezTo>
                    <a:cubicBezTo>
                      <a:pt x="1664" y="3503"/>
                      <a:pt x="4209" y="6590"/>
                      <a:pt x="4209" y="6590"/>
                    </a:cubicBezTo>
                    <a:cubicBezTo>
                      <a:pt x="4209" y="6590"/>
                      <a:pt x="3314" y="13911"/>
                      <a:pt x="3340" y="13911"/>
                    </a:cubicBezTo>
                    <a:cubicBezTo>
                      <a:pt x="3352" y="13924"/>
                      <a:pt x="4058" y="13949"/>
                      <a:pt x="4058" y="13949"/>
                    </a:cubicBezTo>
                    <a:cubicBezTo>
                      <a:pt x="4058" y="13949"/>
                      <a:pt x="6830" y="7107"/>
                      <a:pt x="6452" y="6162"/>
                    </a:cubicBezTo>
                    <a:cubicBezTo>
                      <a:pt x="6074" y="5229"/>
                      <a:pt x="3642" y="202"/>
                      <a:pt x="3642" y="202"/>
                    </a:cubicBezTo>
                    <a:lnTo>
                      <a:pt x="152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3"/>
              <p:cNvSpPr/>
              <p:nvPr/>
            </p:nvSpPr>
            <p:spPr>
              <a:xfrm>
                <a:off x="3056295" y="4161410"/>
                <a:ext cx="246989" cy="293081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3192" extrusionOk="0">
                    <a:moveTo>
                      <a:pt x="782" y="1"/>
                    </a:moveTo>
                    <a:lnTo>
                      <a:pt x="0" y="807"/>
                    </a:lnTo>
                    <a:lnTo>
                      <a:pt x="2495" y="3189"/>
                    </a:lnTo>
                    <a:cubicBezTo>
                      <a:pt x="2503" y="3191"/>
                      <a:pt x="2511" y="3192"/>
                      <a:pt x="2519" y="3192"/>
                    </a:cubicBezTo>
                    <a:cubicBezTo>
                      <a:pt x="2620" y="3192"/>
                      <a:pt x="2690" y="3045"/>
                      <a:pt x="2596" y="2975"/>
                    </a:cubicBezTo>
                    <a:lnTo>
                      <a:pt x="1613" y="644"/>
                    </a:lnTo>
                    <a:lnTo>
                      <a:pt x="1676" y="228"/>
                    </a:lnTo>
                    <a:lnTo>
                      <a:pt x="782" y="1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3"/>
              <p:cNvSpPr/>
              <p:nvPr/>
            </p:nvSpPr>
            <p:spPr>
              <a:xfrm>
                <a:off x="3960407" y="4351195"/>
                <a:ext cx="417219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4544" h="1656" extrusionOk="0">
                    <a:moveTo>
                      <a:pt x="348" y="0"/>
                    </a:moveTo>
                    <a:lnTo>
                      <a:pt x="70" y="1185"/>
                    </a:lnTo>
                    <a:cubicBezTo>
                      <a:pt x="0" y="1431"/>
                      <a:pt x="191" y="1655"/>
                      <a:pt x="441" y="1655"/>
                    </a:cubicBezTo>
                    <a:cubicBezTo>
                      <a:pt x="460" y="1655"/>
                      <a:pt x="479" y="1654"/>
                      <a:pt x="499" y="1651"/>
                    </a:cubicBezTo>
                    <a:lnTo>
                      <a:pt x="4418" y="1059"/>
                    </a:lnTo>
                    <a:cubicBezTo>
                      <a:pt x="4544" y="1034"/>
                      <a:pt x="4544" y="857"/>
                      <a:pt x="4418" y="832"/>
                    </a:cubicBezTo>
                    <a:lnTo>
                      <a:pt x="1482" y="278"/>
                    </a:lnTo>
                    <a:lnTo>
                      <a:pt x="1066" y="38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3"/>
              <p:cNvSpPr/>
              <p:nvPr/>
            </p:nvSpPr>
            <p:spPr>
              <a:xfrm>
                <a:off x="3687989" y="2188820"/>
                <a:ext cx="513811" cy="997414"/>
              </a:xfrm>
              <a:custGeom>
                <a:avLst/>
                <a:gdLst/>
                <a:ahLst/>
                <a:cxnLst/>
                <a:rect l="l" t="t" r="r" b="b"/>
                <a:pathLst>
                  <a:path w="5596" h="10863" extrusionOk="0">
                    <a:moveTo>
                      <a:pt x="3667" y="0"/>
                    </a:moveTo>
                    <a:cubicBezTo>
                      <a:pt x="2029" y="845"/>
                      <a:pt x="883" y="2218"/>
                      <a:pt x="719" y="4386"/>
                    </a:cubicBezTo>
                    <a:cubicBezTo>
                      <a:pt x="555" y="6540"/>
                      <a:pt x="731" y="7561"/>
                      <a:pt x="1" y="9930"/>
                    </a:cubicBezTo>
                    <a:lnTo>
                      <a:pt x="3982" y="10862"/>
                    </a:lnTo>
                    <a:cubicBezTo>
                      <a:pt x="3982" y="10862"/>
                      <a:pt x="4209" y="6528"/>
                      <a:pt x="4751" y="4990"/>
                    </a:cubicBezTo>
                    <a:cubicBezTo>
                      <a:pt x="5293" y="3466"/>
                      <a:pt x="5595" y="2256"/>
                      <a:pt x="5066" y="1424"/>
                    </a:cubicBezTo>
                    <a:cubicBezTo>
                      <a:pt x="4688" y="870"/>
                      <a:pt x="4209" y="391"/>
                      <a:pt x="3667" y="0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3"/>
              <p:cNvSpPr/>
              <p:nvPr/>
            </p:nvSpPr>
            <p:spPr>
              <a:xfrm>
                <a:off x="4024678" y="2048800"/>
                <a:ext cx="203743" cy="276279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09" extrusionOk="0">
                    <a:moveTo>
                      <a:pt x="467" y="1"/>
                    </a:moveTo>
                    <a:cubicBezTo>
                      <a:pt x="467" y="1"/>
                      <a:pt x="794" y="1034"/>
                      <a:pt x="0" y="1525"/>
                    </a:cubicBezTo>
                    <a:cubicBezTo>
                      <a:pt x="538" y="2791"/>
                      <a:pt x="973" y="3009"/>
                      <a:pt x="1208" y="3009"/>
                    </a:cubicBezTo>
                    <a:cubicBezTo>
                      <a:pt x="1331" y="3009"/>
                      <a:pt x="1399" y="2949"/>
                      <a:pt x="1399" y="2949"/>
                    </a:cubicBezTo>
                    <a:cubicBezTo>
                      <a:pt x="1286" y="2395"/>
                      <a:pt x="1651" y="1841"/>
                      <a:pt x="2218" y="1740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3"/>
              <p:cNvSpPr/>
              <p:nvPr/>
            </p:nvSpPr>
            <p:spPr>
              <a:xfrm>
                <a:off x="4013201" y="1734420"/>
                <a:ext cx="558801" cy="397845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4333" extrusionOk="0">
                    <a:moveTo>
                      <a:pt x="1640" y="0"/>
                    </a:moveTo>
                    <a:cubicBezTo>
                      <a:pt x="1476" y="0"/>
                      <a:pt x="1308" y="65"/>
                      <a:pt x="1096" y="262"/>
                    </a:cubicBezTo>
                    <a:cubicBezTo>
                      <a:pt x="1064" y="258"/>
                      <a:pt x="1033" y="255"/>
                      <a:pt x="1003" y="255"/>
                    </a:cubicBezTo>
                    <a:cubicBezTo>
                      <a:pt x="0" y="255"/>
                      <a:pt x="17" y="2658"/>
                      <a:pt x="176" y="3160"/>
                    </a:cubicBezTo>
                    <a:cubicBezTo>
                      <a:pt x="390" y="3815"/>
                      <a:pt x="655" y="3778"/>
                      <a:pt x="592" y="4332"/>
                    </a:cubicBezTo>
                    <a:cubicBezTo>
                      <a:pt x="592" y="4332"/>
                      <a:pt x="1695" y="2904"/>
                      <a:pt x="3155" y="2904"/>
                    </a:cubicBezTo>
                    <a:cubicBezTo>
                      <a:pt x="3396" y="2904"/>
                      <a:pt x="3648" y="2943"/>
                      <a:pt x="3906" y="3034"/>
                    </a:cubicBezTo>
                    <a:cubicBezTo>
                      <a:pt x="4069" y="3093"/>
                      <a:pt x="4221" y="3119"/>
                      <a:pt x="4362" y="3119"/>
                    </a:cubicBezTo>
                    <a:cubicBezTo>
                      <a:pt x="5738" y="3119"/>
                      <a:pt x="6086" y="619"/>
                      <a:pt x="4973" y="619"/>
                    </a:cubicBezTo>
                    <a:cubicBezTo>
                      <a:pt x="4915" y="619"/>
                      <a:pt x="4853" y="626"/>
                      <a:pt x="4788" y="640"/>
                    </a:cubicBezTo>
                    <a:cubicBezTo>
                      <a:pt x="4657" y="669"/>
                      <a:pt x="4525" y="682"/>
                      <a:pt x="4394" y="682"/>
                    </a:cubicBezTo>
                    <a:cubicBezTo>
                      <a:pt x="3676" y="682"/>
                      <a:pt x="2964" y="305"/>
                      <a:pt x="2431" y="199"/>
                    </a:cubicBezTo>
                    <a:cubicBezTo>
                      <a:pt x="2098" y="132"/>
                      <a:pt x="1873" y="0"/>
                      <a:pt x="1640" y="0"/>
                    </a:cubicBezTo>
                    <a:close/>
                  </a:path>
                </a:pathLst>
              </a:custGeom>
              <a:solidFill>
                <a:srgbClr val="4166B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3"/>
              <p:cNvSpPr/>
              <p:nvPr/>
            </p:nvSpPr>
            <p:spPr>
              <a:xfrm>
                <a:off x="4057916" y="1953678"/>
                <a:ext cx="322004" cy="311261"/>
              </a:xfrm>
              <a:custGeom>
                <a:avLst/>
                <a:gdLst/>
                <a:ahLst/>
                <a:cxnLst/>
                <a:rect l="l" t="t" r="r" b="b"/>
                <a:pathLst>
                  <a:path w="3507" h="3390" extrusionOk="0">
                    <a:moveTo>
                      <a:pt x="1366" y="1"/>
                    </a:moveTo>
                    <a:cubicBezTo>
                      <a:pt x="1245" y="1"/>
                      <a:pt x="1125" y="68"/>
                      <a:pt x="1062" y="193"/>
                    </a:cubicBezTo>
                    <a:lnTo>
                      <a:pt x="886" y="571"/>
                    </a:lnTo>
                    <a:cubicBezTo>
                      <a:pt x="893" y="469"/>
                      <a:pt x="757" y="356"/>
                      <a:pt x="615" y="356"/>
                    </a:cubicBezTo>
                    <a:cubicBezTo>
                      <a:pt x="493" y="356"/>
                      <a:pt x="365" y="439"/>
                      <a:pt x="319" y="684"/>
                    </a:cubicBezTo>
                    <a:cubicBezTo>
                      <a:pt x="205" y="1201"/>
                      <a:pt x="470" y="1251"/>
                      <a:pt x="470" y="1251"/>
                    </a:cubicBezTo>
                    <a:lnTo>
                      <a:pt x="319" y="1591"/>
                    </a:lnTo>
                    <a:lnTo>
                      <a:pt x="180" y="1894"/>
                    </a:lnTo>
                    <a:cubicBezTo>
                      <a:pt x="1" y="2432"/>
                      <a:pt x="1761" y="3389"/>
                      <a:pt x="2146" y="3389"/>
                    </a:cubicBezTo>
                    <a:cubicBezTo>
                      <a:pt x="2167" y="3389"/>
                      <a:pt x="2184" y="3386"/>
                      <a:pt x="2196" y="3381"/>
                    </a:cubicBezTo>
                    <a:cubicBezTo>
                      <a:pt x="2436" y="3280"/>
                      <a:pt x="2789" y="1919"/>
                      <a:pt x="2789" y="1919"/>
                    </a:cubicBezTo>
                    <a:lnTo>
                      <a:pt x="3192" y="2020"/>
                    </a:lnTo>
                    <a:cubicBezTo>
                      <a:pt x="3255" y="1503"/>
                      <a:pt x="3368" y="999"/>
                      <a:pt x="3507" y="495"/>
                    </a:cubicBezTo>
                    <a:cubicBezTo>
                      <a:pt x="3507" y="495"/>
                      <a:pt x="3398" y="143"/>
                      <a:pt x="2866" y="143"/>
                    </a:cubicBezTo>
                    <a:cubicBezTo>
                      <a:pt x="2745" y="143"/>
                      <a:pt x="2603" y="161"/>
                      <a:pt x="2436" y="205"/>
                    </a:cubicBezTo>
                    <a:cubicBezTo>
                      <a:pt x="2336" y="240"/>
                      <a:pt x="2234" y="257"/>
                      <a:pt x="2132" y="257"/>
                    </a:cubicBezTo>
                    <a:cubicBezTo>
                      <a:pt x="1937" y="257"/>
                      <a:pt x="1744" y="195"/>
                      <a:pt x="1579" y="79"/>
                    </a:cubicBezTo>
                    <a:cubicBezTo>
                      <a:pt x="1517" y="26"/>
                      <a:pt x="1441" y="1"/>
                      <a:pt x="1366" y="1"/>
                    </a:cubicBez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3"/>
              <p:cNvSpPr/>
              <p:nvPr/>
            </p:nvSpPr>
            <p:spPr>
              <a:xfrm>
                <a:off x="3164546" y="2895717"/>
                <a:ext cx="208885" cy="108436"/>
              </a:xfrm>
              <a:custGeom>
                <a:avLst/>
                <a:gdLst/>
                <a:ahLst/>
                <a:cxnLst/>
                <a:rect l="l" t="t" r="r" b="b"/>
                <a:pathLst>
                  <a:path w="2275" h="1181" extrusionOk="0">
                    <a:moveTo>
                      <a:pt x="2274" y="1"/>
                    </a:moveTo>
                    <a:cubicBezTo>
                      <a:pt x="2274" y="1"/>
                      <a:pt x="397" y="316"/>
                      <a:pt x="19" y="631"/>
                    </a:cubicBezTo>
                    <a:cubicBezTo>
                      <a:pt x="1" y="1046"/>
                      <a:pt x="273" y="1181"/>
                      <a:pt x="634" y="1181"/>
                    </a:cubicBezTo>
                    <a:cubicBezTo>
                      <a:pt x="1302" y="1181"/>
                      <a:pt x="2274" y="719"/>
                      <a:pt x="2274" y="719"/>
                    </a:cubicBezTo>
                    <a:lnTo>
                      <a:pt x="22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3"/>
              <p:cNvSpPr/>
              <p:nvPr/>
            </p:nvSpPr>
            <p:spPr>
              <a:xfrm>
                <a:off x="3331651" y="2292298"/>
                <a:ext cx="742895" cy="675226"/>
              </a:xfrm>
              <a:custGeom>
                <a:avLst/>
                <a:gdLst/>
                <a:ahLst/>
                <a:cxnLst/>
                <a:rect l="l" t="t" r="r" b="b"/>
                <a:pathLst>
                  <a:path w="8091" h="7354" extrusionOk="0">
                    <a:moveTo>
                      <a:pt x="6908" y="1"/>
                    </a:moveTo>
                    <a:cubicBezTo>
                      <a:pt x="5494" y="1"/>
                      <a:pt x="3592" y="3876"/>
                      <a:pt x="3592" y="3876"/>
                    </a:cubicBezTo>
                    <a:lnTo>
                      <a:pt x="1" y="6661"/>
                    </a:lnTo>
                    <a:lnTo>
                      <a:pt x="454" y="7354"/>
                    </a:lnTo>
                    <a:lnTo>
                      <a:pt x="4398" y="5161"/>
                    </a:lnTo>
                    <a:cubicBezTo>
                      <a:pt x="4398" y="5161"/>
                      <a:pt x="8090" y="789"/>
                      <a:pt x="7410" y="197"/>
                    </a:cubicBezTo>
                    <a:cubicBezTo>
                      <a:pt x="7253" y="61"/>
                      <a:pt x="7085" y="1"/>
                      <a:pt x="6908" y="1"/>
                    </a:cubicBezTo>
                    <a:close/>
                  </a:path>
                </a:pathLst>
              </a:custGeom>
              <a:solidFill>
                <a:srgbClr val="FA81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0" name="Google Shape;310;p33"/>
            <p:cNvSpPr/>
            <p:nvPr/>
          </p:nvSpPr>
          <p:spPr>
            <a:xfrm rot="2699973" flipH="1">
              <a:off x="5078027" y="2057005"/>
              <a:ext cx="83873" cy="98313"/>
            </a:xfrm>
            <a:custGeom>
              <a:avLst/>
              <a:gdLst/>
              <a:ahLst/>
              <a:cxnLst/>
              <a:rect l="l" t="t" r="r" b="b"/>
              <a:pathLst>
                <a:path w="374" h="365" extrusionOk="0">
                  <a:moveTo>
                    <a:pt x="374" y="1"/>
                  </a:moveTo>
                  <a:lnTo>
                    <a:pt x="0" y="247"/>
                  </a:lnTo>
                  <a:lnTo>
                    <a:pt x="241" y="365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 rot="1745595" flipH="1">
              <a:off x="4978180" y="2153471"/>
              <a:ext cx="62273" cy="29878"/>
            </a:xfrm>
            <a:custGeom>
              <a:avLst/>
              <a:gdLst/>
              <a:ahLst/>
              <a:cxnLst/>
              <a:rect l="l" t="t" r="r" b="b"/>
              <a:pathLst>
                <a:path w="569" h="273" extrusionOk="0">
                  <a:moveTo>
                    <a:pt x="11" y="1"/>
                  </a:moveTo>
                  <a:lnTo>
                    <a:pt x="11" y="1"/>
                  </a:lnTo>
                  <a:cubicBezTo>
                    <a:pt x="11" y="1"/>
                    <a:pt x="0" y="180"/>
                    <a:pt x="221" y="257"/>
                  </a:cubicBezTo>
                  <a:cubicBezTo>
                    <a:pt x="254" y="267"/>
                    <a:pt x="287" y="273"/>
                    <a:pt x="321" y="273"/>
                  </a:cubicBezTo>
                  <a:cubicBezTo>
                    <a:pt x="416" y="273"/>
                    <a:pt x="508" y="230"/>
                    <a:pt x="569" y="154"/>
                  </a:cubicBezTo>
                  <a:lnTo>
                    <a:pt x="569" y="154"/>
                  </a:lnTo>
                  <a:cubicBezTo>
                    <a:pt x="569" y="155"/>
                    <a:pt x="528" y="190"/>
                    <a:pt x="333" y="190"/>
                  </a:cubicBezTo>
                  <a:cubicBezTo>
                    <a:pt x="139" y="190"/>
                    <a:pt x="11" y="1"/>
                    <a:pt x="11" y="1"/>
                  </a:cubicBezTo>
                  <a:close/>
                </a:path>
              </a:pathLst>
            </a:custGeom>
            <a:solidFill>
              <a:srgbClr val="4166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33"/>
          <p:cNvSpPr txBox="1"/>
          <p:nvPr/>
        </p:nvSpPr>
        <p:spPr>
          <a:xfrm>
            <a:off x="702225" y="822775"/>
            <a:ext cx="529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Agencies post most of the posts on Divar real estate category.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2F5597"/>
              </a:buClr>
              <a:buSzPts val="1500"/>
              <a:buFont typeface="Harmattan"/>
              <a:buChar char="●"/>
            </a:pPr>
            <a:r>
              <a:rPr lang="en" sz="1500" b="1">
                <a:solidFill>
                  <a:srgbClr val="2F5597"/>
                </a:solidFill>
                <a:latin typeface="Harmattan"/>
                <a:ea typeface="Harmattan"/>
                <a:cs typeface="Harmattan"/>
                <a:sym typeface="Harmattan"/>
              </a:rPr>
              <a:t>Is above True in every city? No</a:t>
            </a:r>
            <a:endParaRPr sz="1500" b="1">
              <a:solidFill>
                <a:srgbClr val="2F5597"/>
              </a:solidFill>
              <a:latin typeface="Harmattan"/>
              <a:ea typeface="Harmattan"/>
              <a:cs typeface="Harmattan"/>
              <a:sym typeface="Harmattan"/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486" y="1666725"/>
            <a:ext cx="5913025" cy="32246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" name="2C70EEF0">
            <a:hlinkClick r:id="" action="ppaction://media"/>
            <a:extLst>
              <a:ext uri="{FF2B5EF4-FFF2-40B4-BE49-F238E27FC236}">
                <a16:creationId xmlns:a16="http://schemas.microsoft.com/office/drawing/2014/main" id="{99029830-AE33-4AE3-B859-757C98EA8F8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80" end="1319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13888" y="2928938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655</Words>
  <Application>Microsoft Office PowerPoint</Application>
  <PresentationFormat>On-screen Show (16:9)</PresentationFormat>
  <Paragraphs>94</Paragraphs>
  <Slides>21</Slides>
  <Notes>21</Notes>
  <HiddenSlides>2</HiddenSlides>
  <MMClips>21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Fira Sans Extra Condensed SemiBold</vt:lpstr>
      <vt:lpstr>Helvetica Neue</vt:lpstr>
      <vt:lpstr>Open Sans</vt:lpstr>
      <vt:lpstr>Fjalla One</vt:lpstr>
      <vt:lpstr>Roboto</vt:lpstr>
      <vt:lpstr>Harmattan</vt:lpstr>
      <vt:lpstr>Lora</vt:lpstr>
      <vt:lpstr>Calibri</vt:lpstr>
      <vt:lpstr>Fira Sans Extra Condensed</vt:lpstr>
      <vt:lpstr>Arial</vt:lpstr>
      <vt:lpstr>Cabin</vt:lpstr>
      <vt:lpstr>PT Sans Narrow</vt:lpstr>
      <vt:lpstr>Consolas</vt:lpstr>
      <vt:lpstr>Big Data Infographics by Slidesgo</vt:lpstr>
      <vt:lpstr>Tropic</vt:lpstr>
      <vt:lpstr>Divar Real Estate Posts Analysis</vt:lpstr>
      <vt:lpstr>The importance?</vt:lpstr>
      <vt:lpstr>Data Collection (Scraping)</vt:lpstr>
      <vt:lpstr>Data Collection (Scraping)</vt:lpstr>
      <vt:lpstr>Data Collection (Cleaning)</vt:lpstr>
      <vt:lpstr>Data Collection (Cleaning)</vt:lpstr>
      <vt:lpstr>Number of Posts in Cities</vt:lpstr>
      <vt:lpstr>Business Types</vt:lpstr>
      <vt:lpstr>Business Types</vt:lpstr>
      <vt:lpstr>Price Outliers</vt:lpstr>
      <vt:lpstr>Price Outliers</vt:lpstr>
      <vt:lpstr>Price in Cities</vt:lpstr>
      <vt:lpstr>Number of Posts in Tehran Districts</vt:lpstr>
      <vt:lpstr>Number of Posts in Tehran Districts (Map)</vt:lpstr>
      <vt:lpstr>Price in Tehran Districts </vt:lpstr>
      <vt:lpstr>Chat Enabled </vt:lpstr>
      <vt:lpstr>More …</vt:lpstr>
      <vt:lpstr>Summary </vt:lpstr>
      <vt:lpstr>PowerPoint Presentation</vt:lpstr>
      <vt:lpstr>Price per Business Type </vt:lpstr>
      <vt:lpstr>Promotions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Divar Real Estate Posts Analysis</dc:title>
  <dc:creator>Mohsen</dc:creator>
  <cp:lastModifiedBy>Mohsen Fayyaz</cp:lastModifiedBy>
  <cp:revision>13</cp:revision>
  <dcterms:modified xsi:type="dcterms:W3CDTF">2022-12-27T12:56:41Z</dcterms:modified>
</cp:coreProperties>
</file>